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1" r:id="rId2"/>
    <p:sldId id="306" r:id="rId3"/>
    <p:sldId id="256" r:id="rId4"/>
    <p:sldId id="271" r:id="rId5"/>
    <p:sldId id="270" r:id="rId6"/>
    <p:sldId id="305" r:id="rId7"/>
    <p:sldId id="273" r:id="rId8"/>
    <p:sldId id="274" r:id="rId9"/>
    <p:sldId id="275" r:id="rId10"/>
    <p:sldId id="291" r:id="rId11"/>
    <p:sldId id="292" r:id="rId12"/>
    <p:sldId id="279" r:id="rId13"/>
    <p:sldId id="283" r:id="rId14"/>
    <p:sldId id="285" r:id="rId15"/>
    <p:sldId id="282" r:id="rId16"/>
    <p:sldId id="281" r:id="rId17"/>
    <p:sldId id="287" r:id="rId18"/>
    <p:sldId id="293" r:id="rId19"/>
    <p:sldId id="295" r:id="rId20"/>
    <p:sldId id="294" r:id="rId21"/>
    <p:sldId id="296" r:id="rId22"/>
    <p:sldId id="297" r:id="rId23"/>
    <p:sldId id="278" r:id="rId24"/>
    <p:sldId id="277" r:id="rId25"/>
    <p:sldId id="301" r:id="rId26"/>
    <p:sldId id="276" r:id="rId27"/>
    <p:sldId id="300" r:id="rId28"/>
    <p:sldId id="299" r:id="rId29"/>
    <p:sldId id="298" r:id="rId30"/>
    <p:sldId id="304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323" autoAdjust="0"/>
  </p:normalViewPr>
  <p:slideViewPr>
    <p:cSldViewPr snapToGrid="0">
      <p:cViewPr>
        <p:scale>
          <a:sx n="70" d="100"/>
          <a:sy n="70" d="100"/>
        </p:scale>
        <p:origin x="-23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D5C60-1F2E-4BF9-BEF9-0ADEF41A82E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BDBF44C9-150E-4148-A304-F7551A463055}">
      <dgm:prSet custT="1"/>
      <dgm:spPr/>
      <dgm:t>
        <a:bodyPr/>
        <a:lstStyle/>
        <a:p>
          <a:pPr rtl="1"/>
          <a:r>
            <a:rPr lang="ar-JO" sz="3200" dirty="0" smtClean="0">
              <a:solidFill>
                <a:srgbClr val="FFC000"/>
              </a:solidFill>
            </a:rPr>
            <a:t>الضرر الأمني</a:t>
          </a:r>
          <a:endParaRPr lang="he-IL" sz="3200" dirty="0">
            <a:solidFill>
              <a:srgbClr val="FFC000"/>
            </a:solidFill>
          </a:endParaRPr>
        </a:p>
      </dgm:t>
    </dgm:pt>
    <dgm:pt modelId="{05529D09-1C85-4815-9BC8-5986F5E94240}" type="parTrans" cxnId="{5B3CC1E2-64BA-422B-962E-DF21BF162142}">
      <dgm:prSet/>
      <dgm:spPr/>
      <dgm:t>
        <a:bodyPr/>
        <a:lstStyle/>
        <a:p>
          <a:pPr rtl="1"/>
          <a:endParaRPr lang="he-IL" sz="1800"/>
        </a:p>
      </dgm:t>
    </dgm:pt>
    <dgm:pt modelId="{32206A9E-3C87-492B-BA25-4E04FE42DA0B}" type="sibTrans" cxnId="{5B3CC1E2-64BA-422B-962E-DF21BF162142}">
      <dgm:prSet/>
      <dgm:spPr/>
      <dgm:t>
        <a:bodyPr/>
        <a:lstStyle/>
        <a:p>
          <a:pPr rtl="1"/>
          <a:endParaRPr lang="he-IL" sz="1800"/>
        </a:p>
      </dgm:t>
    </dgm:pt>
    <dgm:pt modelId="{36D2761B-86A7-4AEB-B752-CAD8A250CB6E}">
      <dgm:prSet custT="1"/>
      <dgm:spPr/>
      <dgm:t>
        <a:bodyPr/>
        <a:lstStyle/>
        <a:p>
          <a:pPr rtl="1"/>
          <a:r>
            <a:rPr lang="ar-JO" sz="3200" dirty="0" smtClean="0">
              <a:solidFill>
                <a:srgbClr val="FFC000"/>
              </a:solidFill>
            </a:rPr>
            <a:t>هجوم الكتروني</a:t>
          </a:r>
          <a:endParaRPr lang="he-IL" sz="3200" dirty="0">
            <a:solidFill>
              <a:srgbClr val="FFC000"/>
            </a:solidFill>
          </a:endParaRPr>
        </a:p>
      </dgm:t>
    </dgm:pt>
    <dgm:pt modelId="{25421174-67AC-406F-87F8-A606A9C602C5}" type="parTrans" cxnId="{844CEEA4-C340-4598-A0B0-BAEBB9559C7A}">
      <dgm:prSet/>
      <dgm:spPr/>
      <dgm:t>
        <a:bodyPr/>
        <a:lstStyle/>
        <a:p>
          <a:pPr rtl="1"/>
          <a:endParaRPr lang="he-IL" sz="1800"/>
        </a:p>
      </dgm:t>
    </dgm:pt>
    <dgm:pt modelId="{5E6875AD-FB5A-4715-A380-84A332F5F9BA}" type="sibTrans" cxnId="{844CEEA4-C340-4598-A0B0-BAEBB9559C7A}">
      <dgm:prSet/>
      <dgm:spPr/>
      <dgm:t>
        <a:bodyPr/>
        <a:lstStyle/>
        <a:p>
          <a:pPr rtl="1"/>
          <a:endParaRPr lang="he-IL" sz="1800"/>
        </a:p>
      </dgm:t>
    </dgm:pt>
    <dgm:pt modelId="{E9CC6B92-77CA-47F8-801E-19D3B589D663}">
      <dgm:prSet custT="1"/>
      <dgm:spPr/>
      <dgm:t>
        <a:bodyPr/>
        <a:lstStyle/>
        <a:p>
          <a:pPr rtl="1"/>
          <a:r>
            <a:rPr lang="ar-JO" sz="3200" dirty="0" smtClean="0">
              <a:solidFill>
                <a:srgbClr val="FFC000"/>
              </a:solidFill>
            </a:rPr>
            <a:t>العُطُل التشغيلي</a:t>
          </a:r>
          <a:endParaRPr lang="he-IL" sz="3200" dirty="0">
            <a:solidFill>
              <a:srgbClr val="FFC000"/>
            </a:solidFill>
          </a:endParaRPr>
        </a:p>
      </dgm:t>
    </dgm:pt>
    <dgm:pt modelId="{70448B78-FDD7-4346-929E-65B7820552AB}" type="parTrans" cxnId="{45728505-0CAB-41C2-82CC-AA1CAF8A0CCB}">
      <dgm:prSet/>
      <dgm:spPr/>
      <dgm:t>
        <a:bodyPr/>
        <a:lstStyle/>
        <a:p>
          <a:pPr rtl="1"/>
          <a:endParaRPr lang="he-IL" sz="1800"/>
        </a:p>
      </dgm:t>
    </dgm:pt>
    <dgm:pt modelId="{13DDB726-28A8-4CA7-AACB-94CA30C83289}" type="sibTrans" cxnId="{45728505-0CAB-41C2-82CC-AA1CAF8A0CCB}">
      <dgm:prSet/>
      <dgm:spPr/>
      <dgm:t>
        <a:bodyPr/>
        <a:lstStyle/>
        <a:p>
          <a:pPr rtl="1"/>
          <a:endParaRPr lang="he-IL" sz="1800"/>
        </a:p>
      </dgm:t>
    </dgm:pt>
    <dgm:pt modelId="{EF698494-6C44-4A3B-82E6-4C4AC014204C}">
      <dgm:prSet custT="1"/>
      <dgm:spPr/>
      <dgm:t>
        <a:bodyPr/>
        <a:lstStyle/>
        <a:p>
          <a:pPr rtl="1"/>
          <a:r>
            <a:rPr lang="ar-JO" sz="3200" dirty="0" smtClean="0">
              <a:solidFill>
                <a:srgbClr val="FFC000"/>
              </a:solidFill>
            </a:rPr>
            <a:t>تلوث مياه البحر</a:t>
          </a:r>
          <a:endParaRPr lang="he-IL" sz="3200" dirty="0">
            <a:solidFill>
              <a:srgbClr val="FFC000"/>
            </a:solidFill>
          </a:endParaRPr>
        </a:p>
      </dgm:t>
    </dgm:pt>
    <dgm:pt modelId="{E17AEB28-C9B0-4F66-8E92-4F1DB98209DD}" type="parTrans" cxnId="{C11BBF76-FD20-4E8A-872D-B9B63A863816}">
      <dgm:prSet/>
      <dgm:spPr/>
      <dgm:t>
        <a:bodyPr/>
        <a:lstStyle/>
        <a:p>
          <a:pPr rtl="1"/>
          <a:endParaRPr lang="he-IL" sz="1800"/>
        </a:p>
      </dgm:t>
    </dgm:pt>
    <dgm:pt modelId="{1A6184D5-2011-48CB-B05D-607F3C8BD8BB}" type="sibTrans" cxnId="{C11BBF76-FD20-4E8A-872D-B9B63A863816}">
      <dgm:prSet/>
      <dgm:spPr/>
      <dgm:t>
        <a:bodyPr/>
        <a:lstStyle/>
        <a:p>
          <a:pPr rtl="1"/>
          <a:endParaRPr lang="he-IL" sz="1800"/>
        </a:p>
      </dgm:t>
    </dgm:pt>
    <dgm:pt modelId="{12FB046C-D75E-41C4-93F2-BA63C728BD2B}" type="pres">
      <dgm:prSet presAssocID="{5E0D5C60-1F2E-4BF9-BEF9-0ADEF41A8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DA7AE7E-7F8C-420D-A245-E5A1527BC73E}" type="pres">
      <dgm:prSet presAssocID="{BDBF44C9-150E-4148-A304-F7551A4630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FB2620-CEE2-4B51-B686-51342490B386}" type="pres">
      <dgm:prSet presAssocID="{32206A9E-3C87-492B-BA25-4E04FE42DA0B}" presName="spacer" presStyleCnt="0"/>
      <dgm:spPr/>
    </dgm:pt>
    <dgm:pt modelId="{6D528977-C822-4B96-8BB5-9B6159E44D7D}" type="pres">
      <dgm:prSet presAssocID="{36D2761B-86A7-4AEB-B752-CAD8A250CB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786E66-C412-46B6-A6B5-6A2BB3569003}" type="pres">
      <dgm:prSet presAssocID="{5E6875AD-FB5A-4715-A380-84A332F5F9BA}" presName="spacer" presStyleCnt="0"/>
      <dgm:spPr/>
    </dgm:pt>
    <dgm:pt modelId="{60611069-C8A9-4A89-A9C2-FCB9026B9CF9}" type="pres">
      <dgm:prSet presAssocID="{E9CC6B92-77CA-47F8-801E-19D3B589D6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EE66BF-47CA-48A9-8AC6-55517430A81D}" type="pres">
      <dgm:prSet presAssocID="{13DDB726-28A8-4CA7-AACB-94CA30C83289}" presName="spacer" presStyleCnt="0"/>
      <dgm:spPr/>
    </dgm:pt>
    <dgm:pt modelId="{E1D283C4-8817-4FBE-9CA9-1B74D88F7D81}" type="pres">
      <dgm:prSet presAssocID="{EF698494-6C44-4A3B-82E6-4C4AC014204C}" presName="parentText" presStyleLbl="node1" presStyleIdx="3" presStyleCnt="4" custLinFactNeighborX="1220" custLinFactNeighborY="1709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B3CC1E2-64BA-422B-962E-DF21BF162142}" srcId="{5E0D5C60-1F2E-4BF9-BEF9-0ADEF41A82EF}" destId="{BDBF44C9-150E-4148-A304-F7551A463055}" srcOrd="0" destOrd="0" parTransId="{05529D09-1C85-4815-9BC8-5986F5E94240}" sibTransId="{32206A9E-3C87-492B-BA25-4E04FE42DA0B}"/>
    <dgm:cxn modelId="{2800294A-35BF-4C96-B634-D9FCD7CEA716}" type="presOf" srcId="{BDBF44C9-150E-4148-A304-F7551A463055}" destId="{8DA7AE7E-7F8C-420D-A245-E5A1527BC73E}" srcOrd="0" destOrd="0" presId="urn:microsoft.com/office/officeart/2005/8/layout/vList2"/>
    <dgm:cxn modelId="{45728505-0CAB-41C2-82CC-AA1CAF8A0CCB}" srcId="{5E0D5C60-1F2E-4BF9-BEF9-0ADEF41A82EF}" destId="{E9CC6B92-77CA-47F8-801E-19D3B589D663}" srcOrd="2" destOrd="0" parTransId="{70448B78-FDD7-4346-929E-65B7820552AB}" sibTransId="{13DDB726-28A8-4CA7-AACB-94CA30C83289}"/>
    <dgm:cxn modelId="{942F47FE-4A87-499F-8B8B-DF05908E2F70}" type="presOf" srcId="{E9CC6B92-77CA-47F8-801E-19D3B589D663}" destId="{60611069-C8A9-4A89-A9C2-FCB9026B9CF9}" srcOrd="0" destOrd="0" presId="urn:microsoft.com/office/officeart/2005/8/layout/vList2"/>
    <dgm:cxn modelId="{844CEEA4-C340-4598-A0B0-BAEBB9559C7A}" srcId="{5E0D5C60-1F2E-4BF9-BEF9-0ADEF41A82EF}" destId="{36D2761B-86A7-4AEB-B752-CAD8A250CB6E}" srcOrd="1" destOrd="0" parTransId="{25421174-67AC-406F-87F8-A606A9C602C5}" sibTransId="{5E6875AD-FB5A-4715-A380-84A332F5F9BA}"/>
    <dgm:cxn modelId="{52CF101B-CA65-4274-962A-2BAAF691E0E7}" type="presOf" srcId="{36D2761B-86A7-4AEB-B752-CAD8A250CB6E}" destId="{6D528977-C822-4B96-8BB5-9B6159E44D7D}" srcOrd="0" destOrd="0" presId="urn:microsoft.com/office/officeart/2005/8/layout/vList2"/>
    <dgm:cxn modelId="{C11BBF76-FD20-4E8A-872D-B9B63A863816}" srcId="{5E0D5C60-1F2E-4BF9-BEF9-0ADEF41A82EF}" destId="{EF698494-6C44-4A3B-82E6-4C4AC014204C}" srcOrd="3" destOrd="0" parTransId="{E17AEB28-C9B0-4F66-8E92-4F1DB98209DD}" sibTransId="{1A6184D5-2011-48CB-B05D-607F3C8BD8BB}"/>
    <dgm:cxn modelId="{189EF351-953B-4C5B-93F1-9B5986E98EE8}" type="presOf" srcId="{EF698494-6C44-4A3B-82E6-4C4AC014204C}" destId="{E1D283C4-8817-4FBE-9CA9-1B74D88F7D81}" srcOrd="0" destOrd="0" presId="urn:microsoft.com/office/officeart/2005/8/layout/vList2"/>
    <dgm:cxn modelId="{F806E65F-EAFF-4CAF-9A19-6A454AC4670C}" type="presOf" srcId="{5E0D5C60-1F2E-4BF9-BEF9-0ADEF41A82EF}" destId="{12FB046C-D75E-41C4-93F2-BA63C728BD2B}" srcOrd="0" destOrd="0" presId="urn:microsoft.com/office/officeart/2005/8/layout/vList2"/>
    <dgm:cxn modelId="{2C582380-28E4-4050-B850-479D31626FAB}" type="presParOf" srcId="{12FB046C-D75E-41C4-93F2-BA63C728BD2B}" destId="{8DA7AE7E-7F8C-420D-A245-E5A1527BC73E}" srcOrd="0" destOrd="0" presId="urn:microsoft.com/office/officeart/2005/8/layout/vList2"/>
    <dgm:cxn modelId="{E085CEE3-0C22-427E-ADD3-5CEE5B2FA3DF}" type="presParOf" srcId="{12FB046C-D75E-41C4-93F2-BA63C728BD2B}" destId="{CDFB2620-CEE2-4B51-B686-51342490B386}" srcOrd="1" destOrd="0" presId="urn:microsoft.com/office/officeart/2005/8/layout/vList2"/>
    <dgm:cxn modelId="{21FEF853-3690-429A-BA67-2F412047439B}" type="presParOf" srcId="{12FB046C-D75E-41C4-93F2-BA63C728BD2B}" destId="{6D528977-C822-4B96-8BB5-9B6159E44D7D}" srcOrd="2" destOrd="0" presId="urn:microsoft.com/office/officeart/2005/8/layout/vList2"/>
    <dgm:cxn modelId="{705C4EC2-578D-48AA-BD8C-5D853968AD77}" type="presParOf" srcId="{12FB046C-D75E-41C4-93F2-BA63C728BD2B}" destId="{84786E66-C412-46B6-A6B5-6A2BB3569003}" srcOrd="3" destOrd="0" presId="urn:microsoft.com/office/officeart/2005/8/layout/vList2"/>
    <dgm:cxn modelId="{1C2AE385-CA0D-4355-A681-2E6154680DCD}" type="presParOf" srcId="{12FB046C-D75E-41C4-93F2-BA63C728BD2B}" destId="{60611069-C8A9-4A89-A9C2-FCB9026B9CF9}" srcOrd="4" destOrd="0" presId="urn:microsoft.com/office/officeart/2005/8/layout/vList2"/>
    <dgm:cxn modelId="{C6868F7D-ED4E-411A-B2A3-0B53F811EB9D}" type="presParOf" srcId="{12FB046C-D75E-41C4-93F2-BA63C728BD2B}" destId="{A3EE66BF-47CA-48A9-8AC6-55517430A81D}" srcOrd="5" destOrd="0" presId="urn:microsoft.com/office/officeart/2005/8/layout/vList2"/>
    <dgm:cxn modelId="{8438750E-7B8E-4B4A-9BF6-63A114036DDD}" type="presParOf" srcId="{12FB046C-D75E-41C4-93F2-BA63C728BD2B}" destId="{E1D283C4-8817-4FBE-9CA9-1B74D88F7D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899BB-DDF1-4DF2-A020-5C127513339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rtl="1"/>
          <a:endParaRPr lang="he-IL"/>
        </a:p>
      </dgm:t>
    </dgm:pt>
    <dgm:pt modelId="{B5D8EF8E-D7E0-4F19-9A33-8FD293BAB92E}">
      <dgm:prSet/>
      <dgm:spPr/>
      <dgm:t>
        <a:bodyPr/>
        <a:lstStyle/>
        <a:p>
          <a:pPr rtl="1"/>
          <a:r>
            <a:rPr lang="ar-JO" dirty="0" smtClean="0"/>
            <a:t>الشرح والتربية لاستعمال فعال بالمياه وللتوفير</a:t>
          </a:r>
          <a:endParaRPr lang="he-IL" dirty="0"/>
        </a:p>
      </dgm:t>
    </dgm:pt>
    <dgm:pt modelId="{E5E859A6-F5B6-4553-8C98-AB0571FB74F1}" type="parTrans" cxnId="{84CAF7F5-7C28-4132-891B-554FCDD8A8FB}">
      <dgm:prSet/>
      <dgm:spPr/>
      <dgm:t>
        <a:bodyPr/>
        <a:lstStyle/>
        <a:p>
          <a:pPr rtl="1"/>
          <a:endParaRPr lang="he-IL"/>
        </a:p>
      </dgm:t>
    </dgm:pt>
    <dgm:pt modelId="{CF405C80-8797-41A9-B888-1AEA267598DF}" type="sibTrans" cxnId="{84CAF7F5-7C28-4132-891B-554FCDD8A8FB}">
      <dgm:prSet/>
      <dgm:spPr/>
      <dgm:t>
        <a:bodyPr/>
        <a:lstStyle/>
        <a:p>
          <a:pPr rtl="1"/>
          <a:endParaRPr lang="he-IL"/>
        </a:p>
      </dgm:t>
    </dgm:pt>
    <dgm:pt modelId="{1C060805-A3C1-4DBB-8A14-82B3AB1B0BB2}">
      <dgm:prSet/>
      <dgm:spPr/>
      <dgm:t>
        <a:bodyPr/>
        <a:lstStyle/>
        <a:p>
          <a:pPr rtl="1"/>
          <a:r>
            <a:rPr lang="ar-JO" dirty="0" smtClean="0"/>
            <a:t>منع تلوث مصادر المياه الجوفية</a:t>
          </a:r>
          <a:endParaRPr lang="he-IL" dirty="0"/>
        </a:p>
      </dgm:t>
    </dgm:pt>
    <dgm:pt modelId="{D62F2A15-3082-4EFF-86C8-63DE4ED0F4F0}" type="parTrans" cxnId="{82E4489A-0358-4BA0-B287-2EAEB1BD7EB0}">
      <dgm:prSet/>
      <dgm:spPr/>
      <dgm:t>
        <a:bodyPr/>
        <a:lstStyle/>
        <a:p>
          <a:pPr rtl="1"/>
          <a:endParaRPr lang="he-IL"/>
        </a:p>
      </dgm:t>
    </dgm:pt>
    <dgm:pt modelId="{7C353D51-538A-4387-9101-A9334552E58E}" type="sibTrans" cxnId="{82E4489A-0358-4BA0-B287-2EAEB1BD7EB0}">
      <dgm:prSet/>
      <dgm:spPr/>
      <dgm:t>
        <a:bodyPr/>
        <a:lstStyle/>
        <a:p>
          <a:pPr rtl="1"/>
          <a:endParaRPr lang="he-IL"/>
        </a:p>
      </dgm:t>
    </dgm:pt>
    <dgm:pt modelId="{63089EF3-6555-4629-8094-A0CF40D5D01B}">
      <dgm:prSet/>
      <dgm:spPr/>
      <dgm:t>
        <a:bodyPr/>
        <a:lstStyle/>
        <a:p>
          <a:pPr rtl="1"/>
          <a:r>
            <a:rPr lang="ar-JO" dirty="0" smtClean="0"/>
            <a:t>تحسين نظام المياه الجارية ومنع السيولة</a:t>
          </a:r>
          <a:endParaRPr lang="he-IL" dirty="0"/>
        </a:p>
      </dgm:t>
    </dgm:pt>
    <dgm:pt modelId="{15DEF441-F842-474F-A452-FC0664D42EF9}" type="parTrans" cxnId="{DD34D73A-AC0B-4527-AAD3-CBA8BFB51348}">
      <dgm:prSet/>
      <dgm:spPr/>
      <dgm:t>
        <a:bodyPr/>
        <a:lstStyle/>
        <a:p>
          <a:pPr rtl="1"/>
          <a:endParaRPr lang="he-IL"/>
        </a:p>
      </dgm:t>
    </dgm:pt>
    <dgm:pt modelId="{00E8A195-ACF8-4571-81B6-91938D2B9DE6}" type="sibTrans" cxnId="{DD34D73A-AC0B-4527-AAD3-CBA8BFB51348}">
      <dgm:prSet/>
      <dgm:spPr/>
      <dgm:t>
        <a:bodyPr/>
        <a:lstStyle/>
        <a:p>
          <a:pPr rtl="1"/>
          <a:endParaRPr lang="he-IL"/>
        </a:p>
      </dgm:t>
    </dgm:pt>
    <dgm:pt modelId="{5EDF422B-E704-4DA8-A5A3-6F7C4A94FC55}">
      <dgm:prSet/>
      <dgm:spPr/>
      <dgm:t>
        <a:bodyPr/>
        <a:lstStyle/>
        <a:p>
          <a:pPr rtl="1"/>
          <a:r>
            <a:rPr lang="ar-JO" dirty="0" smtClean="0"/>
            <a:t>تنظيم جريان المياه السطحية</a:t>
          </a:r>
          <a:endParaRPr lang="he-IL" dirty="0"/>
        </a:p>
      </dgm:t>
    </dgm:pt>
    <dgm:pt modelId="{EC88D353-B775-435D-B671-29F791F1BA54}" type="parTrans" cxnId="{00ADC8F6-3EF0-448C-88F3-1D3A290B831E}">
      <dgm:prSet/>
      <dgm:spPr/>
      <dgm:t>
        <a:bodyPr/>
        <a:lstStyle/>
        <a:p>
          <a:pPr rtl="1"/>
          <a:endParaRPr lang="he-IL"/>
        </a:p>
      </dgm:t>
    </dgm:pt>
    <dgm:pt modelId="{8CC1C0A1-0748-462D-85C7-DDE730C81D42}" type="sibTrans" cxnId="{00ADC8F6-3EF0-448C-88F3-1D3A290B831E}">
      <dgm:prSet/>
      <dgm:spPr/>
      <dgm:t>
        <a:bodyPr/>
        <a:lstStyle/>
        <a:p>
          <a:pPr rtl="1"/>
          <a:endParaRPr lang="he-IL"/>
        </a:p>
      </dgm:t>
    </dgm:pt>
    <dgm:pt modelId="{2B863483-EBCD-40CC-8574-C3BC949E827A}">
      <dgm:prSet/>
      <dgm:spPr/>
      <dgm:t>
        <a:bodyPr/>
        <a:lstStyle/>
        <a:p>
          <a:pPr rtl="1"/>
          <a:r>
            <a:rPr lang="ar-JO" dirty="0" smtClean="0"/>
            <a:t>استغلال المياه الهامشية</a:t>
          </a:r>
          <a:endParaRPr lang="he-IL" dirty="0"/>
        </a:p>
      </dgm:t>
    </dgm:pt>
    <dgm:pt modelId="{3795FD79-0871-47AC-8EC2-6F5F4E03207A}" type="parTrans" cxnId="{4144DD36-F6CC-4122-8CB9-48672E9ACCBB}">
      <dgm:prSet/>
      <dgm:spPr/>
      <dgm:t>
        <a:bodyPr/>
        <a:lstStyle/>
        <a:p>
          <a:pPr rtl="1"/>
          <a:endParaRPr lang="he-IL"/>
        </a:p>
      </dgm:t>
    </dgm:pt>
    <dgm:pt modelId="{90C974C7-2658-46B7-AE0C-B479CCA1B42D}" type="sibTrans" cxnId="{4144DD36-F6CC-4122-8CB9-48672E9ACCBB}">
      <dgm:prSet/>
      <dgm:spPr/>
      <dgm:t>
        <a:bodyPr/>
        <a:lstStyle/>
        <a:p>
          <a:pPr rtl="1"/>
          <a:endParaRPr lang="he-IL"/>
        </a:p>
      </dgm:t>
    </dgm:pt>
    <dgm:pt modelId="{391D8E0C-23D3-47E2-8F7B-D6EC3D6DA399}">
      <dgm:prSet/>
      <dgm:spPr/>
      <dgm:t>
        <a:bodyPr/>
        <a:lstStyle/>
        <a:p>
          <a:pPr rtl="1"/>
          <a:r>
            <a:rPr lang="ar-JO" dirty="0" smtClean="0"/>
            <a:t>تحسن مستمر بجودة النفايات السائلة</a:t>
          </a:r>
          <a:endParaRPr lang="he-IL" dirty="0"/>
        </a:p>
      </dgm:t>
    </dgm:pt>
    <dgm:pt modelId="{F38AD6B4-499C-4A6E-811F-2CBBD1E9CC81}" type="parTrans" cxnId="{2B6EA50E-6F71-430F-99CC-E6EF4CBCD470}">
      <dgm:prSet/>
      <dgm:spPr/>
      <dgm:t>
        <a:bodyPr/>
        <a:lstStyle/>
        <a:p>
          <a:pPr rtl="1"/>
          <a:endParaRPr lang="he-IL"/>
        </a:p>
      </dgm:t>
    </dgm:pt>
    <dgm:pt modelId="{0A5C01F1-1CA1-4E3E-A809-E132E4CED3D5}" type="sibTrans" cxnId="{2B6EA50E-6F71-430F-99CC-E6EF4CBCD470}">
      <dgm:prSet/>
      <dgm:spPr/>
      <dgm:t>
        <a:bodyPr/>
        <a:lstStyle/>
        <a:p>
          <a:pPr rtl="1"/>
          <a:endParaRPr lang="he-IL"/>
        </a:p>
      </dgm:t>
    </dgm:pt>
    <dgm:pt modelId="{F1091ECB-9011-4ABB-88EC-8DFFD866CB03}">
      <dgm:prSet/>
      <dgm:spPr/>
      <dgm:t>
        <a:bodyPr/>
        <a:lstStyle/>
        <a:p>
          <a:pPr rtl="1"/>
          <a:r>
            <a:rPr lang="ar-JO" dirty="0" smtClean="0"/>
            <a:t>منع تلوث المياه</a:t>
          </a:r>
          <a:endParaRPr lang="he-IL" dirty="0"/>
        </a:p>
      </dgm:t>
    </dgm:pt>
    <dgm:pt modelId="{723D2149-0CF8-45DB-917A-BF0044F65042}" type="parTrans" cxnId="{4C24C512-AA4B-46E0-A393-620C6F641929}">
      <dgm:prSet/>
      <dgm:spPr/>
      <dgm:t>
        <a:bodyPr/>
        <a:lstStyle/>
        <a:p>
          <a:pPr rtl="1"/>
          <a:endParaRPr lang="he-IL"/>
        </a:p>
      </dgm:t>
    </dgm:pt>
    <dgm:pt modelId="{2FC23DFA-00F4-4281-80FA-2A9C330E544D}" type="sibTrans" cxnId="{4C24C512-AA4B-46E0-A393-620C6F641929}">
      <dgm:prSet/>
      <dgm:spPr/>
      <dgm:t>
        <a:bodyPr/>
        <a:lstStyle/>
        <a:p>
          <a:pPr rtl="1"/>
          <a:endParaRPr lang="he-IL"/>
        </a:p>
      </dgm:t>
    </dgm:pt>
    <dgm:pt modelId="{D751EB30-A305-4E25-8CA5-A3E9B3016162}" type="pres">
      <dgm:prSet presAssocID="{4A4899BB-DDF1-4DF2-A020-5C12751333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F838A55-9EAF-4207-A3DD-87135B31A205}" type="pres">
      <dgm:prSet presAssocID="{B5D8EF8E-D7E0-4F19-9A33-8FD293BAB92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295389-33F2-4D88-A204-F560CCF02629}" type="pres">
      <dgm:prSet presAssocID="{CF405C80-8797-41A9-B888-1AEA267598DF}" presName="spacer" presStyleCnt="0"/>
      <dgm:spPr/>
    </dgm:pt>
    <dgm:pt modelId="{B4212EFB-2983-4089-853C-93D1A67CD02E}" type="pres">
      <dgm:prSet presAssocID="{F1091ECB-9011-4ABB-88EC-8DFFD866CB03}" presName="parentText" presStyleLbl="node1" presStyleIdx="1" presStyleCnt="7" custLinFactNeighborX="1357" custLinFactNeighborY="-5923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DF326D-9609-482C-AB11-AABCC0C48AC1}" type="pres">
      <dgm:prSet presAssocID="{2FC23DFA-00F4-4281-80FA-2A9C330E544D}" presName="spacer" presStyleCnt="0"/>
      <dgm:spPr/>
    </dgm:pt>
    <dgm:pt modelId="{E874F149-978D-402B-A12B-E0FCB2331993}" type="pres">
      <dgm:prSet presAssocID="{391D8E0C-23D3-47E2-8F7B-D6EC3D6DA39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8804E3-4BE0-412F-BB58-E8E1DCABD773}" type="pres">
      <dgm:prSet presAssocID="{0A5C01F1-1CA1-4E3E-A809-E132E4CED3D5}" presName="spacer" presStyleCnt="0"/>
      <dgm:spPr/>
    </dgm:pt>
    <dgm:pt modelId="{DD2F2BD3-ED54-4A23-AC31-54269372B50C}" type="pres">
      <dgm:prSet presAssocID="{1C060805-A3C1-4DBB-8A14-82B3AB1B0BB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758141-0328-4C1F-9B36-8F8EECE4BF32}" type="pres">
      <dgm:prSet presAssocID="{7C353D51-538A-4387-9101-A9334552E58E}" presName="spacer" presStyleCnt="0"/>
      <dgm:spPr/>
    </dgm:pt>
    <dgm:pt modelId="{65892649-5751-4F56-959B-AAF1593EE264}" type="pres">
      <dgm:prSet presAssocID="{63089EF3-6555-4629-8094-A0CF40D5D01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860D0F-90C3-4516-AF62-D345C94783F3}" type="pres">
      <dgm:prSet presAssocID="{00E8A195-ACF8-4571-81B6-91938D2B9DE6}" presName="spacer" presStyleCnt="0"/>
      <dgm:spPr/>
    </dgm:pt>
    <dgm:pt modelId="{00A2E7C1-C82B-4100-9B49-3DA0C8497D68}" type="pres">
      <dgm:prSet presAssocID="{5EDF422B-E704-4DA8-A5A3-6F7C4A94FC5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8ED5792-48E2-44BD-AF69-FA34F928C2F0}" type="pres">
      <dgm:prSet presAssocID="{8CC1C0A1-0748-462D-85C7-DDE730C81D42}" presName="spacer" presStyleCnt="0"/>
      <dgm:spPr/>
    </dgm:pt>
    <dgm:pt modelId="{4DE717B0-3450-4953-AE5E-19B48D34E865}" type="pres">
      <dgm:prSet presAssocID="{2B863483-EBCD-40CC-8574-C3BC949E827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8BD56C9-0108-4145-BA1D-E10251F52C5B}" type="presOf" srcId="{F1091ECB-9011-4ABB-88EC-8DFFD866CB03}" destId="{B4212EFB-2983-4089-853C-93D1A67CD02E}" srcOrd="0" destOrd="0" presId="urn:microsoft.com/office/officeart/2005/8/layout/vList2"/>
    <dgm:cxn modelId="{DD34D73A-AC0B-4527-AAD3-CBA8BFB51348}" srcId="{4A4899BB-DDF1-4DF2-A020-5C127513339D}" destId="{63089EF3-6555-4629-8094-A0CF40D5D01B}" srcOrd="4" destOrd="0" parTransId="{15DEF441-F842-474F-A452-FC0664D42EF9}" sibTransId="{00E8A195-ACF8-4571-81B6-91938D2B9DE6}"/>
    <dgm:cxn modelId="{4144DD36-F6CC-4122-8CB9-48672E9ACCBB}" srcId="{4A4899BB-DDF1-4DF2-A020-5C127513339D}" destId="{2B863483-EBCD-40CC-8574-C3BC949E827A}" srcOrd="6" destOrd="0" parTransId="{3795FD79-0871-47AC-8EC2-6F5F4E03207A}" sibTransId="{90C974C7-2658-46B7-AE0C-B479CCA1B42D}"/>
    <dgm:cxn modelId="{82E4489A-0358-4BA0-B287-2EAEB1BD7EB0}" srcId="{4A4899BB-DDF1-4DF2-A020-5C127513339D}" destId="{1C060805-A3C1-4DBB-8A14-82B3AB1B0BB2}" srcOrd="3" destOrd="0" parTransId="{D62F2A15-3082-4EFF-86C8-63DE4ED0F4F0}" sibTransId="{7C353D51-538A-4387-9101-A9334552E58E}"/>
    <dgm:cxn modelId="{46F5839F-2478-4E12-B310-CCE3857F4B46}" type="presOf" srcId="{4A4899BB-DDF1-4DF2-A020-5C127513339D}" destId="{D751EB30-A305-4E25-8CA5-A3E9B3016162}" srcOrd="0" destOrd="0" presId="urn:microsoft.com/office/officeart/2005/8/layout/vList2"/>
    <dgm:cxn modelId="{84CAF7F5-7C28-4132-891B-554FCDD8A8FB}" srcId="{4A4899BB-DDF1-4DF2-A020-5C127513339D}" destId="{B5D8EF8E-D7E0-4F19-9A33-8FD293BAB92E}" srcOrd="0" destOrd="0" parTransId="{E5E859A6-F5B6-4553-8C98-AB0571FB74F1}" sibTransId="{CF405C80-8797-41A9-B888-1AEA267598DF}"/>
    <dgm:cxn modelId="{4C24C512-AA4B-46E0-A393-620C6F641929}" srcId="{4A4899BB-DDF1-4DF2-A020-5C127513339D}" destId="{F1091ECB-9011-4ABB-88EC-8DFFD866CB03}" srcOrd="1" destOrd="0" parTransId="{723D2149-0CF8-45DB-917A-BF0044F65042}" sibTransId="{2FC23DFA-00F4-4281-80FA-2A9C330E544D}"/>
    <dgm:cxn modelId="{00ADC8F6-3EF0-448C-88F3-1D3A290B831E}" srcId="{4A4899BB-DDF1-4DF2-A020-5C127513339D}" destId="{5EDF422B-E704-4DA8-A5A3-6F7C4A94FC55}" srcOrd="5" destOrd="0" parTransId="{EC88D353-B775-435D-B671-29F791F1BA54}" sibTransId="{8CC1C0A1-0748-462D-85C7-DDE730C81D42}"/>
    <dgm:cxn modelId="{74F5AD10-DABA-4538-A54A-4DE2990E9F37}" type="presOf" srcId="{1C060805-A3C1-4DBB-8A14-82B3AB1B0BB2}" destId="{DD2F2BD3-ED54-4A23-AC31-54269372B50C}" srcOrd="0" destOrd="0" presId="urn:microsoft.com/office/officeart/2005/8/layout/vList2"/>
    <dgm:cxn modelId="{63735DF3-0F85-4ED3-ADBE-6584D146C236}" type="presOf" srcId="{63089EF3-6555-4629-8094-A0CF40D5D01B}" destId="{65892649-5751-4F56-959B-AAF1593EE264}" srcOrd="0" destOrd="0" presId="urn:microsoft.com/office/officeart/2005/8/layout/vList2"/>
    <dgm:cxn modelId="{8CEE7583-E986-4391-87B3-2C0716BDEAA8}" type="presOf" srcId="{391D8E0C-23D3-47E2-8F7B-D6EC3D6DA399}" destId="{E874F149-978D-402B-A12B-E0FCB2331993}" srcOrd="0" destOrd="0" presId="urn:microsoft.com/office/officeart/2005/8/layout/vList2"/>
    <dgm:cxn modelId="{1D2F4F11-1F79-4800-B1A7-9D10BDDADB46}" type="presOf" srcId="{2B863483-EBCD-40CC-8574-C3BC949E827A}" destId="{4DE717B0-3450-4953-AE5E-19B48D34E865}" srcOrd="0" destOrd="0" presId="urn:microsoft.com/office/officeart/2005/8/layout/vList2"/>
    <dgm:cxn modelId="{E77A0D80-B70D-4454-9473-AE11225C0B04}" type="presOf" srcId="{5EDF422B-E704-4DA8-A5A3-6F7C4A94FC55}" destId="{00A2E7C1-C82B-4100-9B49-3DA0C8497D68}" srcOrd="0" destOrd="0" presId="urn:microsoft.com/office/officeart/2005/8/layout/vList2"/>
    <dgm:cxn modelId="{2B6EA50E-6F71-430F-99CC-E6EF4CBCD470}" srcId="{4A4899BB-DDF1-4DF2-A020-5C127513339D}" destId="{391D8E0C-23D3-47E2-8F7B-D6EC3D6DA399}" srcOrd="2" destOrd="0" parTransId="{F38AD6B4-499C-4A6E-811F-2CBBD1E9CC81}" sibTransId="{0A5C01F1-1CA1-4E3E-A809-E132E4CED3D5}"/>
    <dgm:cxn modelId="{8B369AFF-DA55-4B0C-8EA4-1547549F8E67}" type="presOf" srcId="{B5D8EF8E-D7E0-4F19-9A33-8FD293BAB92E}" destId="{FF838A55-9EAF-4207-A3DD-87135B31A205}" srcOrd="0" destOrd="0" presId="urn:microsoft.com/office/officeart/2005/8/layout/vList2"/>
    <dgm:cxn modelId="{A737C094-3B91-4E81-802E-D146C9E445D7}" type="presParOf" srcId="{D751EB30-A305-4E25-8CA5-A3E9B3016162}" destId="{FF838A55-9EAF-4207-A3DD-87135B31A205}" srcOrd="0" destOrd="0" presId="urn:microsoft.com/office/officeart/2005/8/layout/vList2"/>
    <dgm:cxn modelId="{2D7EFC62-201F-429C-A02D-DF6B29BE27DF}" type="presParOf" srcId="{D751EB30-A305-4E25-8CA5-A3E9B3016162}" destId="{55295389-33F2-4D88-A204-F560CCF02629}" srcOrd="1" destOrd="0" presId="urn:microsoft.com/office/officeart/2005/8/layout/vList2"/>
    <dgm:cxn modelId="{BE413BA3-430F-4B53-809B-C1E735BC57EC}" type="presParOf" srcId="{D751EB30-A305-4E25-8CA5-A3E9B3016162}" destId="{B4212EFB-2983-4089-853C-93D1A67CD02E}" srcOrd="2" destOrd="0" presId="urn:microsoft.com/office/officeart/2005/8/layout/vList2"/>
    <dgm:cxn modelId="{9505D940-FD2D-41A4-8972-381F7AA0C0A3}" type="presParOf" srcId="{D751EB30-A305-4E25-8CA5-A3E9B3016162}" destId="{85DF326D-9609-482C-AB11-AABCC0C48AC1}" srcOrd="3" destOrd="0" presId="urn:microsoft.com/office/officeart/2005/8/layout/vList2"/>
    <dgm:cxn modelId="{56C8FBF5-A7E0-45DE-AC34-2F2A3FD7CA80}" type="presParOf" srcId="{D751EB30-A305-4E25-8CA5-A3E9B3016162}" destId="{E874F149-978D-402B-A12B-E0FCB2331993}" srcOrd="4" destOrd="0" presId="urn:microsoft.com/office/officeart/2005/8/layout/vList2"/>
    <dgm:cxn modelId="{AE9848D1-3519-451A-8015-59C9010119B3}" type="presParOf" srcId="{D751EB30-A305-4E25-8CA5-A3E9B3016162}" destId="{998804E3-4BE0-412F-BB58-E8E1DCABD773}" srcOrd="5" destOrd="0" presId="urn:microsoft.com/office/officeart/2005/8/layout/vList2"/>
    <dgm:cxn modelId="{CD62E21D-52E3-49A0-839B-F95D30669FE1}" type="presParOf" srcId="{D751EB30-A305-4E25-8CA5-A3E9B3016162}" destId="{DD2F2BD3-ED54-4A23-AC31-54269372B50C}" srcOrd="6" destOrd="0" presId="urn:microsoft.com/office/officeart/2005/8/layout/vList2"/>
    <dgm:cxn modelId="{E584295F-A1FC-40DC-BE49-FE204AB8C53D}" type="presParOf" srcId="{D751EB30-A305-4E25-8CA5-A3E9B3016162}" destId="{8B758141-0328-4C1F-9B36-8F8EECE4BF32}" srcOrd="7" destOrd="0" presId="urn:microsoft.com/office/officeart/2005/8/layout/vList2"/>
    <dgm:cxn modelId="{250DB8E1-5457-4FF0-92E3-52B964DD4329}" type="presParOf" srcId="{D751EB30-A305-4E25-8CA5-A3E9B3016162}" destId="{65892649-5751-4F56-959B-AAF1593EE264}" srcOrd="8" destOrd="0" presId="urn:microsoft.com/office/officeart/2005/8/layout/vList2"/>
    <dgm:cxn modelId="{235E8AA2-9D4A-43E4-B04E-628BA519F7CC}" type="presParOf" srcId="{D751EB30-A305-4E25-8CA5-A3E9B3016162}" destId="{74860D0F-90C3-4516-AF62-D345C94783F3}" srcOrd="9" destOrd="0" presId="urn:microsoft.com/office/officeart/2005/8/layout/vList2"/>
    <dgm:cxn modelId="{CB7BD6F4-E087-4DBA-99D3-FFD8AE8F4825}" type="presParOf" srcId="{D751EB30-A305-4E25-8CA5-A3E9B3016162}" destId="{00A2E7C1-C82B-4100-9B49-3DA0C8497D68}" srcOrd="10" destOrd="0" presId="urn:microsoft.com/office/officeart/2005/8/layout/vList2"/>
    <dgm:cxn modelId="{0AE63F9D-0FD1-46FA-BD35-ABF15C2C33F2}" type="presParOf" srcId="{D751EB30-A305-4E25-8CA5-A3E9B3016162}" destId="{78ED5792-48E2-44BD-AF69-FA34F928C2F0}" srcOrd="11" destOrd="0" presId="urn:microsoft.com/office/officeart/2005/8/layout/vList2"/>
    <dgm:cxn modelId="{48CDF566-DA95-4B33-A761-CC7FF6C1C1F0}" type="presParOf" srcId="{D751EB30-A305-4E25-8CA5-A3E9B3016162}" destId="{4DE717B0-3450-4953-AE5E-19B48D34E86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B75BF-D090-44B1-A882-71212F23776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171EA-2E45-4911-B05B-B2318C734E5A}">
      <dgm:prSet phldrT="[טקסט]"/>
      <dgm:spPr/>
      <dgm:t>
        <a:bodyPr/>
        <a:lstStyle/>
        <a:p>
          <a:pPr rtl="1"/>
          <a:r>
            <a:rPr lang="ar-JO" dirty="0" smtClean="0"/>
            <a:t>ارتفاع عدد السكان</a:t>
          </a:r>
          <a:endParaRPr lang="he-IL" dirty="0"/>
        </a:p>
        <a:p>
          <a:pPr rtl="1"/>
          <a:r>
            <a:rPr lang="ar-JO" dirty="0" smtClean="0"/>
            <a:t>ارتفاع مستوى المعيشة</a:t>
          </a:r>
          <a:endParaRPr lang="he-IL" dirty="0"/>
        </a:p>
      </dgm:t>
    </dgm:pt>
    <dgm:pt modelId="{325F35EC-09DE-4EE0-9091-9BD217827088}" type="parTrans" cxnId="{B7EC40E8-1E69-4961-A041-7FC95E441939}">
      <dgm:prSet/>
      <dgm:spPr/>
      <dgm:t>
        <a:bodyPr/>
        <a:lstStyle/>
        <a:p>
          <a:pPr rtl="1"/>
          <a:endParaRPr lang="he-IL"/>
        </a:p>
      </dgm:t>
    </dgm:pt>
    <dgm:pt modelId="{2AFD16B4-DBB9-4DF2-9121-4C3611C71E61}" type="sibTrans" cxnId="{B7EC40E8-1E69-4961-A041-7FC95E441939}">
      <dgm:prSet/>
      <dgm:spPr/>
      <dgm:t>
        <a:bodyPr/>
        <a:lstStyle/>
        <a:p>
          <a:pPr rtl="1"/>
          <a:endParaRPr lang="he-IL"/>
        </a:p>
      </dgm:t>
    </dgm:pt>
    <dgm:pt modelId="{C4F1F044-CF5A-458D-A80D-D3C1CB24FA60}">
      <dgm:prSet phldrT="[טקסט]"/>
      <dgm:spPr/>
      <dgm:t>
        <a:bodyPr/>
        <a:lstStyle/>
        <a:p>
          <a:pPr rtl="1"/>
          <a:r>
            <a:rPr lang="ar-JO" dirty="0" smtClean="0"/>
            <a:t>ارتفاع الطلب على المياه</a:t>
          </a:r>
          <a:endParaRPr lang="he-IL" dirty="0"/>
        </a:p>
        <a:p>
          <a:pPr rtl="1"/>
          <a:r>
            <a:rPr lang="ar-JO" dirty="0" smtClean="0"/>
            <a:t>اكثر نفايات سائلة</a:t>
          </a:r>
          <a:endParaRPr lang="he-IL" dirty="0"/>
        </a:p>
      </dgm:t>
    </dgm:pt>
    <dgm:pt modelId="{8C0CB395-CC9D-4421-A3E6-D0E73588363F}" type="parTrans" cxnId="{0DC3A1A8-FCAA-4C24-910D-1F17065F3632}">
      <dgm:prSet/>
      <dgm:spPr/>
      <dgm:t>
        <a:bodyPr/>
        <a:lstStyle/>
        <a:p>
          <a:pPr rtl="1"/>
          <a:endParaRPr lang="he-IL"/>
        </a:p>
      </dgm:t>
    </dgm:pt>
    <dgm:pt modelId="{17B8B43F-F5A2-4AAA-B0DC-0CCE16F7A2E7}" type="sibTrans" cxnId="{0DC3A1A8-FCAA-4C24-910D-1F17065F3632}">
      <dgm:prSet/>
      <dgm:spPr/>
      <dgm:t>
        <a:bodyPr/>
        <a:lstStyle/>
        <a:p>
          <a:pPr rtl="1"/>
          <a:endParaRPr lang="he-IL"/>
        </a:p>
      </dgm:t>
    </dgm:pt>
    <dgm:pt modelId="{5D731482-918A-4C27-B219-45C38CEB0D5E}">
      <dgm:prSet phldrT="[טקסט]"/>
      <dgm:spPr/>
      <dgm:t>
        <a:bodyPr/>
        <a:lstStyle/>
        <a:p>
          <a:pPr rtl="1"/>
          <a:r>
            <a:rPr lang="ar-JO" dirty="0" smtClean="0"/>
            <a:t>يجب تحسين طريقة علاج النفايات السائلة</a:t>
          </a:r>
          <a:endParaRPr lang="he-IL" dirty="0"/>
        </a:p>
      </dgm:t>
    </dgm:pt>
    <dgm:pt modelId="{1D6247FC-C80F-4372-B370-18F7C356558C}" type="parTrans" cxnId="{A754BF70-A168-4B1E-801B-EE03F6755EAC}">
      <dgm:prSet/>
      <dgm:spPr/>
      <dgm:t>
        <a:bodyPr/>
        <a:lstStyle/>
        <a:p>
          <a:pPr rtl="1"/>
          <a:endParaRPr lang="he-IL"/>
        </a:p>
      </dgm:t>
    </dgm:pt>
    <dgm:pt modelId="{E6979144-BBBB-48B6-B6DB-77CD3A8BAF1B}" type="sibTrans" cxnId="{A754BF70-A168-4B1E-801B-EE03F6755EAC}">
      <dgm:prSet/>
      <dgm:spPr/>
      <dgm:t>
        <a:bodyPr/>
        <a:lstStyle/>
        <a:p>
          <a:pPr rtl="1"/>
          <a:endParaRPr lang="he-IL"/>
        </a:p>
      </dgm:t>
    </dgm:pt>
    <dgm:pt modelId="{9FC455F4-488E-441E-BF14-86CDF13642B5}">
      <dgm:prSet custT="1"/>
      <dgm:spPr/>
      <dgm:t>
        <a:bodyPr/>
        <a:lstStyle/>
        <a:p>
          <a:pPr rtl="1"/>
          <a:r>
            <a:rPr lang="ar-JO" sz="1200" dirty="0" smtClean="0"/>
            <a:t>اليوم</a:t>
          </a:r>
          <a:r>
            <a:rPr lang="he-IL" sz="1200" dirty="0" smtClean="0"/>
            <a:t> </a:t>
          </a:r>
          <a:r>
            <a:rPr lang="he-IL" sz="1200" dirty="0"/>
            <a:t>75% </a:t>
          </a:r>
          <a:r>
            <a:rPr lang="ar-JO" sz="1200" dirty="0" smtClean="0"/>
            <a:t>من مياه النفايات السائلة  تمر بعملة تنقية ب 135 مصنع     ( مركز </a:t>
          </a:r>
          <a:r>
            <a:rPr lang="ar-JO" sz="1200" dirty="0" err="1" smtClean="0"/>
            <a:t>نطهير</a:t>
          </a:r>
          <a:r>
            <a:rPr lang="ar-JO" sz="1200" dirty="0" smtClean="0"/>
            <a:t>) ويعاد استعمالهم بالزراعة والصناعة.</a:t>
          </a:r>
          <a:endParaRPr lang="he-IL" sz="1000" dirty="0"/>
        </a:p>
      </dgm:t>
    </dgm:pt>
    <dgm:pt modelId="{E87ED4E5-7695-498A-B026-ED0C8BB484A6}" type="parTrans" cxnId="{FFB9326A-7B97-48EC-B2BD-1E09B87C4F21}">
      <dgm:prSet/>
      <dgm:spPr/>
      <dgm:t>
        <a:bodyPr/>
        <a:lstStyle/>
        <a:p>
          <a:pPr rtl="1"/>
          <a:endParaRPr lang="he-IL"/>
        </a:p>
      </dgm:t>
    </dgm:pt>
    <dgm:pt modelId="{3448E127-5C6B-4E37-AAD4-B70D7B473F50}" type="sibTrans" cxnId="{FFB9326A-7B97-48EC-B2BD-1E09B87C4F21}">
      <dgm:prSet/>
      <dgm:spPr/>
      <dgm:t>
        <a:bodyPr/>
        <a:lstStyle/>
        <a:p>
          <a:pPr rtl="1"/>
          <a:endParaRPr lang="he-IL"/>
        </a:p>
      </dgm:t>
    </dgm:pt>
    <dgm:pt modelId="{1487C1A4-79C7-4B19-A5EA-2A2C68BD2E70}" type="pres">
      <dgm:prSet presAssocID="{289B75BF-D090-44B1-A882-71212F2377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EA14540F-5881-4625-9311-63F2710AA690}" type="pres">
      <dgm:prSet presAssocID="{045171EA-2E45-4911-B05B-B2318C734E5A}" presName="composite" presStyleCnt="0"/>
      <dgm:spPr/>
    </dgm:pt>
    <dgm:pt modelId="{32634B7D-A983-46DE-A4A5-FBED7C6424F9}" type="pres">
      <dgm:prSet presAssocID="{045171EA-2E45-4911-B05B-B2318C734E5A}" presName="bentUpArrow1" presStyleLbl="alignImgPlace1" presStyleIdx="0" presStyleCnt="2"/>
      <dgm:spPr/>
    </dgm:pt>
    <dgm:pt modelId="{4E7C9443-6955-4785-92A6-6AA577CC9DBA}" type="pres">
      <dgm:prSet presAssocID="{045171EA-2E45-4911-B05B-B2318C734E5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0ED8A9-63EC-42A8-A9B0-BD125FA1660F}" type="pres">
      <dgm:prSet presAssocID="{045171EA-2E45-4911-B05B-B2318C734E5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7FDCA8-480D-4023-A8EE-AEA742681D37}" type="pres">
      <dgm:prSet presAssocID="{2AFD16B4-DBB9-4DF2-9121-4C3611C71E61}" presName="sibTrans" presStyleCnt="0"/>
      <dgm:spPr/>
    </dgm:pt>
    <dgm:pt modelId="{73917987-7BB4-467C-A20D-728E2BCDEB00}" type="pres">
      <dgm:prSet presAssocID="{C4F1F044-CF5A-458D-A80D-D3C1CB24FA60}" presName="composite" presStyleCnt="0"/>
      <dgm:spPr/>
    </dgm:pt>
    <dgm:pt modelId="{87B05F4B-7015-49B0-AA59-7CC9E01836B8}" type="pres">
      <dgm:prSet presAssocID="{C4F1F044-CF5A-458D-A80D-D3C1CB24FA60}" presName="bentUpArrow1" presStyleLbl="alignImgPlace1" presStyleIdx="1" presStyleCnt="2"/>
      <dgm:spPr/>
    </dgm:pt>
    <dgm:pt modelId="{E3582E0B-571D-49ED-AECE-AC3B7214B5C5}" type="pres">
      <dgm:prSet presAssocID="{C4F1F044-CF5A-458D-A80D-D3C1CB24FA6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A1DE634-3380-4C9D-B2EC-DB2DA99BDBB5}" type="pres">
      <dgm:prSet presAssocID="{C4F1F044-CF5A-458D-A80D-D3C1CB24FA6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8F5E05A-083A-4A46-A6FB-3F673F582E56}" type="pres">
      <dgm:prSet presAssocID="{17B8B43F-F5A2-4AAA-B0DC-0CCE16F7A2E7}" presName="sibTrans" presStyleCnt="0"/>
      <dgm:spPr/>
    </dgm:pt>
    <dgm:pt modelId="{E1308CA8-C346-404D-88DA-FF9A2C9B2F14}" type="pres">
      <dgm:prSet presAssocID="{5D731482-918A-4C27-B219-45C38CEB0D5E}" presName="composite" presStyleCnt="0"/>
      <dgm:spPr/>
    </dgm:pt>
    <dgm:pt modelId="{3BCED7BF-F10B-47A5-8D36-AF9DEF2E3263}" type="pres">
      <dgm:prSet presAssocID="{5D731482-918A-4C27-B219-45C38CEB0D5E}" presName="ParentText" presStyleLbl="node1" presStyleIdx="2" presStyleCnt="3" custLinFactNeighborX="-673" custLinFactNeighborY="-470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694A88-A546-44D2-A5E1-FD1472C4AA5D}" type="pres">
      <dgm:prSet presAssocID="{5D731482-918A-4C27-B219-45C38CEB0D5E}" presName="FinalChildText" presStyleLbl="revTx" presStyleIdx="2" presStyleCnt="3" custScaleX="215178" custScaleY="313622" custLinFactNeighborX="47972" custLinFactNeighborY="-53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DC3A1A8-FCAA-4C24-910D-1F17065F3632}" srcId="{289B75BF-D090-44B1-A882-71212F237760}" destId="{C4F1F044-CF5A-458D-A80D-D3C1CB24FA60}" srcOrd="1" destOrd="0" parTransId="{8C0CB395-CC9D-4421-A3E6-D0E73588363F}" sibTransId="{17B8B43F-F5A2-4AAA-B0DC-0CCE16F7A2E7}"/>
    <dgm:cxn modelId="{F87E409B-7AB6-4C57-AAE8-C7CF596637A7}" type="presOf" srcId="{9FC455F4-488E-441E-BF14-86CDF13642B5}" destId="{59694A88-A546-44D2-A5E1-FD1472C4AA5D}" srcOrd="0" destOrd="0" presId="urn:microsoft.com/office/officeart/2005/8/layout/StepDownProcess"/>
    <dgm:cxn modelId="{B7EC40E8-1E69-4961-A041-7FC95E441939}" srcId="{289B75BF-D090-44B1-A882-71212F237760}" destId="{045171EA-2E45-4911-B05B-B2318C734E5A}" srcOrd="0" destOrd="0" parTransId="{325F35EC-09DE-4EE0-9091-9BD217827088}" sibTransId="{2AFD16B4-DBB9-4DF2-9121-4C3611C71E61}"/>
    <dgm:cxn modelId="{90EF37C2-5A78-4731-9507-4F8F4FA86ACA}" type="presOf" srcId="{289B75BF-D090-44B1-A882-71212F237760}" destId="{1487C1A4-79C7-4B19-A5EA-2A2C68BD2E70}" srcOrd="0" destOrd="0" presId="urn:microsoft.com/office/officeart/2005/8/layout/StepDownProcess"/>
    <dgm:cxn modelId="{A754BF70-A168-4B1E-801B-EE03F6755EAC}" srcId="{289B75BF-D090-44B1-A882-71212F237760}" destId="{5D731482-918A-4C27-B219-45C38CEB0D5E}" srcOrd="2" destOrd="0" parTransId="{1D6247FC-C80F-4372-B370-18F7C356558C}" sibTransId="{E6979144-BBBB-48B6-B6DB-77CD3A8BAF1B}"/>
    <dgm:cxn modelId="{7B583E59-3BD1-42CB-8A1E-4FF69CE885F3}" type="presOf" srcId="{C4F1F044-CF5A-458D-A80D-D3C1CB24FA60}" destId="{E3582E0B-571D-49ED-AECE-AC3B7214B5C5}" srcOrd="0" destOrd="0" presId="urn:microsoft.com/office/officeart/2005/8/layout/StepDownProcess"/>
    <dgm:cxn modelId="{B8FD2A6A-8FFA-4C5F-B278-A831945B8582}" type="presOf" srcId="{045171EA-2E45-4911-B05B-B2318C734E5A}" destId="{4E7C9443-6955-4785-92A6-6AA577CC9DBA}" srcOrd="0" destOrd="0" presId="urn:microsoft.com/office/officeart/2005/8/layout/StepDownProcess"/>
    <dgm:cxn modelId="{E4E76B22-370B-4F32-B703-E0DFABB42C98}" type="presOf" srcId="{5D731482-918A-4C27-B219-45C38CEB0D5E}" destId="{3BCED7BF-F10B-47A5-8D36-AF9DEF2E3263}" srcOrd="0" destOrd="0" presId="urn:microsoft.com/office/officeart/2005/8/layout/StepDownProcess"/>
    <dgm:cxn modelId="{FFB9326A-7B97-48EC-B2BD-1E09B87C4F21}" srcId="{5D731482-918A-4C27-B219-45C38CEB0D5E}" destId="{9FC455F4-488E-441E-BF14-86CDF13642B5}" srcOrd="0" destOrd="0" parTransId="{E87ED4E5-7695-498A-B026-ED0C8BB484A6}" sibTransId="{3448E127-5C6B-4E37-AAD4-B70D7B473F50}"/>
    <dgm:cxn modelId="{FFE79EF8-E8D3-4294-BEBD-CE780CBB4522}" type="presParOf" srcId="{1487C1A4-79C7-4B19-A5EA-2A2C68BD2E70}" destId="{EA14540F-5881-4625-9311-63F2710AA690}" srcOrd="0" destOrd="0" presId="urn:microsoft.com/office/officeart/2005/8/layout/StepDownProcess"/>
    <dgm:cxn modelId="{63036E9F-99F5-4E44-8D0F-833155D2199B}" type="presParOf" srcId="{EA14540F-5881-4625-9311-63F2710AA690}" destId="{32634B7D-A983-46DE-A4A5-FBED7C6424F9}" srcOrd="0" destOrd="0" presId="urn:microsoft.com/office/officeart/2005/8/layout/StepDownProcess"/>
    <dgm:cxn modelId="{D6209E6A-981A-4EE3-A3E9-FC4B19964FC7}" type="presParOf" srcId="{EA14540F-5881-4625-9311-63F2710AA690}" destId="{4E7C9443-6955-4785-92A6-6AA577CC9DBA}" srcOrd="1" destOrd="0" presId="urn:microsoft.com/office/officeart/2005/8/layout/StepDownProcess"/>
    <dgm:cxn modelId="{B2EED978-438E-46CF-B8C6-460647181519}" type="presParOf" srcId="{EA14540F-5881-4625-9311-63F2710AA690}" destId="{670ED8A9-63EC-42A8-A9B0-BD125FA1660F}" srcOrd="2" destOrd="0" presId="urn:microsoft.com/office/officeart/2005/8/layout/StepDownProcess"/>
    <dgm:cxn modelId="{2BC42581-AAC8-4287-9CBE-765CE7D2B5EC}" type="presParOf" srcId="{1487C1A4-79C7-4B19-A5EA-2A2C68BD2E70}" destId="{767FDCA8-480D-4023-A8EE-AEA742681D37}" srcOrd="1" destOrd="0" presId="urn:microsoft.com/office/officeart/2005/8/layout/StepDownProcess"/>
    <dgm:cxn modelId="{2023E9C7-B2C8-4B65-9A13-55E3FFB10472}" type="presParOf" srcId="{1487C1A4-79C7-4B19-A5EA-2A2C68BD2E70}" destId="{73917987-7BB4-467C-A20D-728E2BCDEB00}" srcOrd="2" destOrd="0" presId="urn:microsoft.com/office/officeart/2005/8/layout/StepDownProcess"/>
    <dgm:cxn modelId="{9B23D1C4-B943-45C8-8551-DA4B3CD95F96}" type="presParOf" srcId="{73917987-7BB4-467C-A20D-728E2BCDEB00}" destId="{87B05F4B-7015-49B0-AA59-7CC9E01836B8}" srcOrd="0" destOrd="0" presId="urn:microsoft.com/office/officeart/2005/8/layout/StepDownProcess"/>
    <dgm:cxn modelId="{7E397B9B-6E61-4843-8D70-EE38E1AAA6BD}" type="presParOf" srcId="{73917987-7BB4-467C-A20D-728E2BCDEB00}" destId="{E3582E0B-571D-49ED-AECE-AC3B7214B5C5}" srcOrd="1" destOrd="0" presId="urn:microsoft.com/office/officeart/2005/8/layout/StepDownProcess"/>
    <dgm:cxn modelId="{5262CCB0-7B9F-4953-97D0-5916A3D2D937}" type="presParOf" srcId="{73917987-7BB4-467C-A20D-728E2BCDEB00}" destId="{6A1DE634-3380-4C9D-B2EC-DB2DA99BDBB5}" srcOrd="2" destOrd="0" presId="urn:microsoft.com/office/officeart/2005/8/layout/StepDownProcess"/>
    <dgm:cxn modelId="{D9C5D90B-DE49-41F1-81CD-108FF8448DEB}" type="presParOf" srcId="{1487C1A4-79C7-4B19-A5EA-2A2C68BD2E70}" destId="{A8F5E05A-083A-4A46-A6FB-3F673F582E56}" srcOrd="3" destOrd="0" presId="urn:microsoft.com/office/officeart/2005/8/layout/StepDownProcess"/>
    <dgm:cxn modelId="{705ED6DE-6CAE-4DD0-A3DB-6892A3D60C8D}" type="presParOf" srcId="{1487C1A4-79C7-4B19-A5EA-2A2C68BD2E70}" destId="{E1308CA8-C346-404D-88DA-FF9A2C9B2F14}" srcOrd="4" destOrd="0" presId="urn:microsoft.com/office/officeart/2005/8/layout/StepDownProcess"/>
    <dgm:cxn modelId="{DD561D1F-04A2-4FAE-8546-577DC104FC2F}" type="presParOf" srcId="{E1308CA8-C346-404D-88DA-FF9A2C9B2F14}" destId="{3BCED7BF-F10B-47A5-8D36-AF9DEF2E3263}" srcOrd="0" destOrd="0" presId="urn:microsoft.com/office/officeart/2005/8/layout/StepDownProcess"/>
    <dgm:cxn modelId="{07A33076-0B78-4F3C-879B-F911C43D34B9}" type="presParOf" srcId="{E1308CA8-C346-404D-88DA-FF9A2C9B2F14}" destId="{59694A88-A546-44D2-A5E1-FD1472C4AA5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F4E99-0B86-4A35-A968-D468481B69C3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D1BA7E0-F67E-4D3D-AACD-8C43F388C089}">
      <dgm:prSet/>
      <dgm:spPr/>
      <dgm:t>
        <a:bodyPr/>
        <a:lstStyle/>
        <a:p>
          <a:pPr rtl="1"/>
          <a:r>
            <a:rPr lang="ar-JO" dirty="0" smtClean="0"/>
            <a:t>ارتفاع كبير بكمية النفايات السائلة (استعمال اكبر للمياه = اكثر نفايات سائلة)</a:t>
          </a:r>
          <a:endParaRPr lang="he-IL" dirty="0" smtClean="0"/>
        </a:p>
      </dgm:t>
    </dgm:pt>
    <dgm:pt modelId="{3046C9C0-FEF3-42BF-95E2-EC72A4108626}" type="parTrans" cxnId="{52A2B06A-7332-42E5-A08B-D92F097A3098}">
      <dgm:prSet/>
      <dgm:spPr/>
      <dgm:t>
        <a:bodyPr/>
        <a:lstStyle/>
        <a:p>
          <a:pPr rtl="1"/>
          <a:endParaRPr lang="he-IL"/>
        </a:p>
      </dgm:t>
    </dgm:pt>
    <dgm:pt modelId="{0569F85A-3238-491B-BA69-FBE4AAFA66F2}" type="sibTrans" cxnId="{52A2B06A-7332-42E5-A08B-D92F097A3098}">
      <dgm:prSet/>
      <dgm:spPr/>
      <dgm:t>
        <a:bodyPr/>
        <a:lstStyle/>
        <a:p>
          <a:pPr rtl="1"/>
          <a:endParaRPr lang="he-IL"/>
        </a:p>
      </dgm:t>
    </dgm:pt>
    <dgm:pt modelId="{6DA76211-A580-477A-ABD0-B5361CD45B11}">
      <dgm:prSet/>
      <dgm:spPr/>
      <dgm:t>
        <a:bodyPr/>
        <a:lstStyle/>
        <a:p>
          <a:pPr rtl="1"/>
          <a:r>
            <a:rPr lang="ar-JO" dirty="0" smtClean="0"/>
            <a:t>تمر مياه النفايات السائلة اليوم بعمليات علاج ويستعملها المزارعون كمياه «رخيصة»</a:t>
          </a:r>
          <a:endParaRPr lang="he-IL" dirty="0" smtClean="0"/>
        </a:p>
      </dgm:t>
    </dgm:pt>
    <dgm:pt modelId="{4B7E738A-7063-4CE4-A988-F3BC9B46A98D}" type="parTrans" cxnId="{EA3230F6-F60A-4388-A535-AE830C86D6A7}">
      <dgm:prSet/>
      <dgm:spPr/>
      <dgm:t>
        <a:bodyPr/>
        <a:lstStyle/>
        <a:p>
          <a:pPr rtl="1"/>
          <a:endParaRPr lang="he-IL"/>
        </a:p>
      </dgm:t>
    </dgm:pt>
    <dgm:pt modelId="{427850EB-1596-4A3A-A38C-D53A39183DE9}" type="sibTrans" cxnId="{EA3230F6-F60A-4388-A535-AE830C86D6A7}">
      <dgm:prSet/>
      <dgm:spPr/>
      <dgm:t>
        <a:bodyPr/>
        <a:lstStyle/>
        <a:p>
          <a:pPr rtl="1"/>
          <a:endParaRPr lang="he-IL"/>
        </a:p>
      </dgm:t>
    </dgm:pt>
    <dgm:pt modelId="{21101790-D9E5-4B9C-9905-E50B35C52590}">
      <dgm:prSet/>
      <dgm:spPr/>
      <dgm:t>
        <a:bodyPr/>
        <a:lstStyle/>
        <a:p>
          <a:pPr rtl="1"/>
          <a:r>
            <a:rPr lang="ar-JO" dirty="0" smtClean="0"/>
            <a:t>ماذا سيحدث لو كانت كمية أكبر لمياه للنفايات السائلة من المياه للزراعة؟ هل سيظل من الاقتصادي تطهير المياه؟</a:t>
          </a:r>
          <a:endParaRPr lang="he-IL" dirty="0" smtClean="0"/>
        </a:p>
      </dgm:t>
    </dgm:pt>
    <dgm:pt modelId="{F199D7B7-73FE-441A-B871-1CCDB023B50D}" type="parTrans" cxnId="{35EB9528-C113-4CC5-A075-28FA4A655414}">
      <dgm:prSet/>
      <dgm:spPr/>
      <dgm:t>
        <a:bodyPr/>
        <a:lstStyle/>
        <a:p>
          <a:pPr rtl="1"/>
          <a:endParaRPr lang="he-IL"/>
        </a:p>
      </dgm:t>
    </dgm:pt>
    <dgm:pt modelId="{46758015-EABE-47E0-B401-5EB445F2EC67}" type="sibTrans" cxnId="{35EB9528-C113-4CC5-A075-28FA4A655414}">
      <dgm:prSet/>
      <dgm:spPr/>
      <dgm:t>
        <a:bodyPr/>
        <a:lstStyle/>
        <a:p>
          <a:pPr rtl="1"/>
          <a:endParaRPr lang="he-IL"/>
        </a:p>
      </dgm:t>
    </dgm:pt>
    <dgm:pt modelId="{71923140-4C25-4F77-8775-4D2F5AA731EF}">
      <dgm:prSet/>
      <dgm:spPr/>
      <dgm:t>
        <a:bodyPr/>
        <a:lstStyle/>
        <a:p>
          <a:pPr rtl="1"/>
          <a:r>
            <a:rPr lang="ar-JO" dirty="0" smtClean="0"/>
            <a:t>اذا لا؟ ماذا سيفعلون مع مياه النفايات السائلة؟</a:t>
          </a:r>
          <a:endParaRPr lang="he-IL" dirty="0" smtClean="0"/>
        </a:p>
      </dgm:t>
    </dgm:pt>
    <dgm:pt modelId="{FA172FD0-F600-448B-8AEF-92C45236F709}" type="parTrans" cxnId="{1CEDA15B-D40C-438F-B8FF-7001187FA2CE}">
      <dgm:prSet/>
      <dgm:spPr/>
      <dgm:t>
        <a:bodyPr/>
        <a:lstStyle/>
        <a:p>
          <a:pPr rtl="1"/>
          <a:endParaRPr lang="he-IL"/>
        </a:p>
      </dgm:t>
    </dgm:pt>
    <dgm:pt modelId="{195BA824-5716-4A0B-9418-CC93E5449CC8}" type="sibTrans" cxnId="{1CEDA15B-D40C-438F-B8FF-7001187FA2CE}">
      <dgm:prSet/>
      <dgm:spPr/>
      <dgm:t>
        <a:bodyPr/>
        <a:lstStyle/>
        <a:p>
          <a:pPr rtl="1"/>
          <a:endParaRPr lang="he-IL"/>
        </a:p>
      </dgm:t>
    </dgm:pt>
    <dgm:pt modelId="{661D77C3-73AF-4EFC-A6B7-7567D440BF9C}">
      <dgm:prSet/>
      <dgm:spPr/>
      <dgm:t>
        <a:bodyPr/>
        <a:lstStyle/>
        <a:p>
          <a:pPr rtl="1"/>
          <a:r>
            <a:rPr lang="ar-JO" dirty="0" smtClean="0"/>
            <a:t>حل ممكن: تعاون اقليمي – نقل المياه للدول الجارات</a:t>
          </a:r>
          <a:endParaRPr lang="he-IL" dirty="0" smtClean="0"/>
        </a:p>
      </dgm:t>
    </dgm:pt>
    <dgm:pt modelId="{71EA6664-2467-45A6-8968-B05723066C83}" type="parTrans" cxnId="{FE70DFC0-063E-4714-92D7-C7B62E1395F4}">
      <dgm:prSet/>
      <dgm:spPr/>
      <dgm:t>
        <a:bodyPr/>
        <a:lstStyle/>
        <a:p>
          <a:pPr rtl="1"/>
          <a:endParaRPr lang="he-IL"/>
        </a:p>
      </dgm:t>
    </dgm:pt>
    <dgm:pt modelId="{31B8D552-91E3-4179-9F9F-49CA1501597F}" type="sibTrans" cxnId="{FE70DFC0-063E-4714-92D7-C7B62E1395F4}">
      <dgm:prSet/>
      <dgm:spPr/>
      <dgm:t>
        <a:bodyPr/>
        <a:lstStyle/>
        <a:p>
          <a:pPr rtl="1"/>
          <a:endParaRPr lang="he-IL"/>
        </a:p>
      </dgm:t>
    </dgm:pt>
    <dgm:pt modelId="{7D75961F-8FF1-446C-87F1-E60896157575}">
      <dgm:prSet/>
      <dgm:spPr/>
      <dgm:t>
        <a:bodyPr/>
        <a:lstStyle/>
        <a:p>
          <a:pPr rtl="1"/>
          <a:r>
            <a:rPr lang="ar-JO" dirty="0" smtClean="0"/>
            <a:t>حل ممكن: علاج بمستوى مرتفع أكثر للمياه – لمستوى مياه الشرب أو تدفقها للأنهار والطبيعة</a:t>
          </a:r>
          <a:endParaRPr lang="he-IL" dirty="0" smtClean="0"/>
        </a:p>
      </dgm:t>
    </dgm:pt>
    <dgm:pt modelId="{77C59902-4BDA-4EEE-A074-4A375C3C8423}" type="parTrans" cxnId="{161B54EA-3068-4CA9-949B-F16CB54EBB89}">
      <dgm:prSet/>
      <dgm:spPr/>
      <dgm:t>
        <a:bodyPr/>
        <a:lstStyle/>
        <a:p>
          <a:pPr rtl="1"/>
          <a:endParaRPr lang="he-IL"/>
        </a:p>
      </dgm:t>
    </dgm:pt>
    <dgm:pt modelId="{6B187D38-02EB-445C-8727-C29A828C6FE3}" type="sibTrans" cxnId="{161B54EA-3068-4CA9-949B-F16CB54EBB89}">
      <dgm:prSet/>
      <dgm:spPr/>
      <dgm:t>
        <a:bodyPr/>
        <a:lstStyle/>
        <a:p>
          <a:pPr rtl="1"/>
          <a:endParaRPr lang="he-IL"/>
        </a:p>
      </dgm:t>
    </dgm:pt>
    <dgm:pt modelId="{45F01418-435F-4D21-99D9-2CF4564CCD95}" type="pres">
      <dgm:prSet presAssocID="{22CF4E99-0B86-4A35-A968-D468481B69C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00F3BA3-2109-4D57-9D6D-D3686068EFB2}" type="pres">
      <dgm:prSet presAssocID="{CD1BA7E0-F67E-4D3D-AACD-8C43F388C0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108CE2-3970-4806-931B-AA0DE335C0D7}" type="pres">
      <dgm:prSet presAssocID="{0569F85A-3238-491B-BA69-FBE4AAFA66F2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368A2503-4D39-4DFF-81EA-ED52B2B306C3}" type="pres">
      <dgm:prSet presAssocID="{0569F85A-3238-491B-BA69-FBE4AAFA66F2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D3687558-B957-470A-90D8-536740FB25F5}" type="pres">
      <dgm:prSet presAssocID="{6DA76211-A580-477A-ABD0-B5361CD45B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2AF19-D0DD-40F1-81C5-C3FB3E4948C8}" type="pres">
      <dgm:prSet presAssocID="{427850EB-1596-4A3A-A38C-D53A39183DE9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C0D9484F-AC25-4720-9DE7-E0626F77D6D3}" type="pres">
      <dgm:prSet presAssocID="{427850EB-1596-4A3A-A38C-D53A39183DE9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B10CAA8B-FE9D-43BD-AA1E-3148653A3396}" type="pres">
      <dgm:prSet presAssocID="{21101790-D9E5-4B9C-9905-E50B35C525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5182B9-BBC5-4ABE-8C94-4B60F81E1FA8}" type="pres">
      <dgm:prSet presAssocID="{46758015-EABE-47E0-B401-5EB445F2EC67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27990370-BBEF-4BE5-B24C-52341D56FDD4}" type="pres">
      <dgm:prSet presAssocID="{46758015-EABE-47E0-B401-5EB445F2EC67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D0E276EC-7495-472F-84C4-19D1531D6A39}" type="pres">
      <dgm:prSet presAssocID="{71923140-4C25-4F77-8775-4D2F5AA731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DF02BE-ABF7-4505-A142-61576E09BA8A}" type="pres">
      <dgm:prSet presAssocID="{195BA824-5716-4A0B-9418-CC93E5449CC8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11EBEAE7-0CAF-4E72-83BA-344548C6FC90}" type="pres">
      <dgm:prSet presAssocID="{195BA824-5716-4A0B-9418-CC93E5449CC8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B4163124-B4DA-4EC6-9A6A-676B083833FD}" type="pres">
      <dgm:prSet presAssocID="{661D77C3-73AF-4EFC-A6B7-7567D440BF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5A429E-EFAF-480B-88B3-62E8CE4274F2}" type="pres">
      <dgm:prSet presAssocID="{31B8D552-91E3-4179-9F9F-49CA1501597F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A608AEF8-0D93-4226-836B-8755B655B512}" type="pres">
      <dgm:prSet presAssocID="{31B8D552-91E3-4179-9F9F-49CA1501597F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A3F81532-5EC3-474D-835E-3EED633CD3C3}" type="pres">
      <dgm:prSet presAssocID="{7D75961F-8FF1-446C-87F1-E6089615757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1B79CBD-2326-4AFD-B840-1769BB7AB7B9}" type="presOf" srcId="{0569F85A-3238-491B-BA69-FBE4AAFA66F2}" destId="{368A2503-4D39-4DFF-81EA-ED52B2B306C3}" srcOrd="1" destOrd="0" presId="urn:microsoft.com/office/officeart/2005/8/layout/process5"/>
    <dgm:cxn modelId="{35EB9528-C113-4CC5-A075-28FA4A655414}" srcId="{22CF4E99-0B86-4A35-A968-D468481B69C3}" destId="{21101790-D9E5-4B9C-9905-E50B35C52590}" srcOrd="2" destOrd="0" parTransId="{F199D7B7-73FE-441A-B871-1CCDB023B50D}" sibTransId="{46758015-EABE-47E0-B401-5EB445F2EC67}"/>
    <dgm:cxn modelId="{5258E219-42AC-48C8-BE88-386A9F879F5C}" type="presOf" srcId="{CD1BA7E0-F67E-4D3D-AACD-8C43F388C089}" destId="{000F3BA3-2109-4D57-9D6D-D3686068EFB2}" srcOrd="0" destOrd="0" presId="urn:microsoft.com/office/officeart/2005/8/layout/process5"/>
    <dgm:cxn modelId="{90650243-2CF4-4884-8C81-DB0DF64F2F01}" type="presOf" srcId="{195BA824-5716-4A0B-9418-CC93E5449CC8}" destId="{11EBEAE7-0CAF-4E72-83BA-344548C6FC90}" srcOrd="1" destOrd="0" presId="urn:microsoft.com/office/officeart/2005/8/layout/process5"/>
    <dgm:cxn modelId="{52A2B06A-7332-42E5-A08B-D92F097A3098}" srcId="{22CF4E99-0B86-4A35-A968-D468481B69C3}" destId="{CD1BA7E0-F67E-4D3D-AACD-8C43F388C089}" srcOrd="0" destOrd="0" parTransId="{3046C9C0-FEF3-42BF-95E2-EC72A4108626}" sibTransId="{0569F85A-3238-491B-BA69-FBE4AAFA66F2}"/>
    <dgm:cxn modelId="{3865970D-F51E-450A-9A34-D5AA477ACF81}" type="presOf" srcId="{22CF4E99-0B86-4A35-A968-D468481B69C3}" destId="{45F01418-435F-4D21-99D9-2CF4564CCD95}" srcOrd="0" destOrd="0" presId="urn:microsoft.com/office/officeart/2005/8/layout/process5"/>
    <dgm:cxn modelId="{FE70DFC0-063E-4714-92D7-C7B62E1395F4}" srcId="{22CF4E99-0B86-4A35-A968-D468481B69C3}" destId="{661D77C3-73AF-4EFC-A6B7-7567D440BF9C}" srcOrd="4" destOrd="0" parTransId="{71EA6664-2467-45A6-8968-B05723066C83}" sibTransId="{31B8D552-91E3-4179-9F9F-49CA1501597F}"/>
    <dgm:cxn modelId="{DF43B9DC-08F7-4EAB-9766-B6FC490C363D}" type="presOf" srcId="{0569F85A-3238-491B-BA69-FBE4AAFA66F2}" destId="{09108CE2-3970-4806-931B-AA0DE335C0D7}" srcOrd="0" destOrd="0" presId="urn:microsoft.com/office/officeart/2005/8/layout/process5"/>
    <dgm:cxn modelId="{FD714430-1D63-41B3-916C-39BB866A235C}" type="presOf" srcId="{6DA76211-A580-477A-ABD0-B5361CD45B11}" destId="{D3687558-B957-470A-90D8-536740FB25F5}" srcOrd="0" destOrd="0" presId="urn:microsoft.com/office/officeart/2005/8/layout/process5"/>
    <dgm:cxn modelId="{AF6D7A6D-1087-4AC5-9DC0-8C09833F6994}" type="presOf" srcId="{46758015-EABE-47E0-B401-5EB445F2EC67}" destId="{8C5182B9-BBC5-4ABE-8C94-4B60F81E1FA8}" srcOrd="0" destOrd="0" presId="urn:microsoft.com/office/officeart/2005/8/layout/process5"/>
    <dgm:cxn modelId="{5049C64B-3C63-4BD8-A587-FCDDFABB01E6}" type="presOf" srcId="{31B8D552-91E3-4179-9F9F-49CA1501597F}" destId="{A608AEF8-0D93-4226-836B-8755B655B512}" srcOrd="1" destOrd="0" presId="urn:microsoft.com/office/officeart/2005/8/layout/process5"/>
    <dgm:cxn modelId="{1CEDA15B-D40C-438F-B8FF-7001187FA2CE}" srcId="{22CF4E99-0B86-4A35-A968-D468481B69C3}" destId="{71923140-4C25-4F77-8775-4D2F5AA731EF}" srcOrd="3" destOrd="0" parTransId="{FA172FD0-F600-448B-8AEF-92C45236F709}" sibTransId="{195BA824-5716-4A0B-9418-CC93E5449CC8}"/>
    <dgm:cxn modelId="{6CDD8C45-297B-4F2B-9A55-7C15098DDD34}" type="presOf" srcId="{195BA824-5716-4A0B-9418-CC93E5449CC8}" destId="{09DF02BE-ABF7-4505-A142-61576E09BA8A}" srcOrd="0" destOrd="0" presId="urn:microsoft.com/office/officeart/2005/8/layout/process5"/>
    <dgm:cxn modelId="{D6CC1669-6A19-43ED-B328-7739FEB18C74}" type="presOf" srcId="{21101790-D9E5-4B9C-9905-E50B35C52590}" destId="{B10CAA8B-FE9D-43BD-AA1E-3148653A3396}" srcOrd="0" destOrd="0" presId="urn:microsoft.com/office/officeart/2005/8/layout/process5"/>
    <dgm:cxn modelId="{EA3230F6-F60A-4388-A535-AE830C86D6A7}" srcId="{22CF4E99-0B86-4A35-A968-D468481B69C3}" destId="{6DA76211-A580-477A-ABD0-B5361CD45B11}" srcOrd="1" destOrd="0" parTransId="{4B7E738A-7063-4CE4-A988-F3BC9B46A98D}" sibTransId="{427850EB-1596-4A3A-A38C-D53A39183DE9}"/>
    <dgm:cxn modelId="{0E7CD23F-5E49-4413-85C3-AD0B472AB1EC}" type="presOf" srcId="{7D75961F-8FF1-446C-87F1-E60896157575}" destId="{A3F81532-5EC3-474D-835E-3EED633CD3C3}" srcOrd="0" destOrd="0" presId="urn:microsoft.com/office/officeart/2005/8/layout/process5"/>
    <dgm:cxn modelId="{DCB99D20-ACCB-42BF-A20E-95E96970A4AC}" type="presOf" srcId="{46758015-EABE-47E0-B401-5EB445F2EC67}" destId="{27990370-BBEF-4BE5-B24C-52341D56FDD4}" srcOrd="1" destOrd="0" presId="urn:microsoft.com/office/officeart/2005/8/layout/process5"/>
    <dgm:cxn modelId="{F851FD06-5DBC-4EC8-B2BC-A72A41E34A11}" type="presOf" srcId="{71923140-4C25-4F77-8775-4D2F5AA731EF}" destId="{D0E276EC-7495-472F-84C4-19D1531D6A39}" srcOrd="0" destOrd="0" presId="urn:microsoft.com/office/officeart/2005/8/layout/process5"/>
    <dgm:cxn modelId="{502C0901-5C89-441D-BCAC-5B3B416EEB2B}" type="presOf" srcId="{427850EB-1596-4A3A-A38C-D53A39183DE9}" destId="{9552AF19-D0DD-40F1-81C5-C3FB3E4948C8}" srcOrd="0" destOrd="0" presId="urn:microsoft.com/office/officeart/2005/8/layout/process5"/>
    <dgm:cxn modelId="{F2D398E5-CBD1-4B2B-84F3-1684D9891E78}" type="presOf" srcId="{31B8D552-91E3-4179-9F9F-49CA1501597F}" destId="{5D5A429E-EFAF-480B-88B3-62E8CE4274F2}" srcOrd="0" destOrd="0" presId="urn:microsoft.com/office/officeart/2005/8/layout/process5"/>
    <dgm:cxn modelId="{FFEA683F-9250-4CE6-BA54-28C5C3D5FCC8}" type="presOf" srcId="{427850EB-1596-4A3A-A38C-D53A39183DE9}" destId="{C0D9484F-AC25-4720-9DE7-E0626F77D6D3}" srcOrd="1" destOrd="0" presId="urn:microsoft.com/office/officeart/2005/8/layout/process5"/>
    <dgm:cxn modelId="{161B54EA-3068-4CA9-949B-F16CB54EBB89}" srcId="{22CF4E99-0B86-4A35-A968-D468481B69C3}" destId="{7D75961F-8FF1-446C-87F1-E60896157575}" srcOrd="5" destOrd="0" parTransId="{77C59902-4BDA-4EEE-A074-4A375C3C8423}" sibTransId="{6B187D38-02EB-445C-8727-C29A828C6FE3}"/>
    <dgm:cxn modelId="{9F261EE9-5FC5-4ED5-A728-40F5E73E02AA}" type="presOf" srcId="{661D77C3-73AF-4EFC-A6B7-7567D440BF9C}" destId="{B4163124-B4DA-4EC6-9A6A-676B083833FD}" srcOrd="0" destOrd="0" presId="urn:microsoft.com/office/officeart/2005/8/layout/process5"/>
    <dgm:cxn modelId="{288276A4-6FE6-482C-939F-FE5C051E3A61}" type="presParOf" srcId="{45F01418-435F-4D21-99D9-2CF4564CCD95}" destId="{000F3BA3-2109-4D57-9D6D-D3686068EFB2}" srcOrd="0" destOrd="0" presId="urn:microsoft.com/office/officeart/2005/8/layout/process5"/>
    <dgm:cxn modelId="{FC713DC8-8C7B-4817-8706-9E153016D4DC}" type="presParOf" srcId="{45F01418-435F-4D21-99D9-2CF4564CCD95}" destId="{09108CE2-3970-4806-931B-AA0DE335C0D7}" srcOrd="1" destOrd="0" presId="urn:microsoft.com/office/officeart/2005/8/layout/process5"/>
    <dgm:cxn modelId="{DF58FB28-C6B1-43CA-9C32-A3D4183DA9EE}" type="presParOf" srcId="{09108CE2-3970-4806-931B-AA0DE335C0D7}" destId="{368A2503-4D39-4DFF-81EA-ED52B2B306C3}" srcOrd="0" destOrd="0" presId="urn:microsoft.com/office/officeart/2005/8/layout/process5"/>
    <dgm:cxn modelId="{BB210608-DC72-4C20-A41C-3AF817A9D7BD}" type="presParOf" srcId="{45F01418-435F-4D21-99D9-2CF4564CCD95}" destId="{D3687558-B957-470A-90D8-536740FB25F5}" srcOrd="2" destOrd="0" presId="urn:microsoft.com/office/officeart/2005/8/layout/process5"/>
    <dgm:cxn modelId="{A810E486-3C36-424F-BF59-852D096CFD41}" type="presParOf" srcId="{45F01418-435F-4D21-99D9-2CF4564CCD95}" destId="{9552AF19-D0DD-40F1-81C5-C3FB3E4948C8}" srcOrd="3" destOrd="0" presId="urn:microsoft.com/office/officeart/2005/8/layout/process5"/>
    <dgm:cxn modelId="{0F62D8E4-CBC4-432C-8CEC-B7D8E878D4CE}" type="presParOf" srcId="{9552AF19-D0DD-40F1-81C5-C3FB3E4948C8}" destId="{C0D9484F-AC25-4720-9DE7-E0626F77D6D3}" srcOrd="0" destOrd="0" presId="urn:microsoft.com/office/officeart/2005/8/layout/process5"/>
    <dgm:cxn modelId="{4D7609EF-3033-45E8-B8E2-B7B8EE8CC8A9}" type="presParOf" srcId="{45F01418-435F-4D21-99D9-2CF4564CCD95}" destId="{B10CAA8B-FE9D-43BD-AA1E-3148653A3396}" srcOrd="4" destOrd="0" presId="urn:microsoft.com/office/officeart/2005/8/layout/process5"/>
    <dgm:cxn modelId="{672C7E76-8CAC-45C6-97A8-6A72A68678CE}" type="presParOf" srcId="{45F01418-435F-4D21-99D9-2CF4564CCD95}" destId="{8C5182B9-BBC5-4ABE-8C94-4B60F81E1FA8}" srcOrd="5" destOrd="0" presId="urn:microsoft.com/office/officeart/2005/8/layout/process5"/>
    <dgm:cxn modelId="{BEB30C8D-1F01-4D88-978F-2FE87CDD258F}" type="presParOf" srcId="{8C5182B9-BBC5-4ABE-8C94-4B60F81E1FA8}" destId="{27990370-BBEF-4BE5-B24C-52341D56FDD4}" srcOrd="0" destOrd="0" presId="urn:microsoft.com/office/officeart/2005/8/layout/process5"/>
    <dgm:cxn modelId="{1CD9FEA4-6B35-423E-99C8-9B987D5A2FBA}" type="presParOf" srcId="{45F01418-435F-4D21-99D9-2CF4564CCD95}" destId="{D0E276EC-7495-472F-84C4-19D1531D6A39}" srcOrd="6" destOrd="0" presId="urn:microsoft.com/office/officeart/2005/8/layout/process5"/>
    <dgm:cxn modelId="{D90CF094-9745-4701-8107-3E97AB69F879}" type="presParOf" srcId="{45F01418-435F-4D21-99D9-2CF4564CCD95}" destId="{09DF02BE-ABF7-4505-A142-61576E09BA8A}" srcOrd="7" destOrd="0" presId="urn:microsoft.com/office/officeart/2005/8/layout/process5"/>
    <dgm:cxn modelId="{C363A512-E50C-4BB8-915A-EAB807D6D260}" type="presParOf" srcId="{09DF02BE-ABF7-4505-A142-61576E09BA8A}" destId="{11EBEAE7-0CAF-4E72-83BA-344548C6FC90}" srcOrd="0" destOrd="0" presId="urn:microsoft.com/office/officeart/2005/8/layout/process5"/>
    <dgm:cxn modelId="{57574E33-902D-49A4-80DC-40593E5AE49A}" type="presParOf" srcId="{45F01418-435F-4D21-99D9-2CF4564CCD95}" destId="{B4163124-B4DA-4EC6-9A6A-676B083833FD}" srcOrd="8" destOrd="0" presId="urn:microsoft.com/office/officeart/2005/8/layout/process5"/>
    <dgm:cxn modelId="{3B8CCC21-35EE-4921-9366-3182C580CCEE}" type="presParOf" srcId="{45F01418-435F-4D21-99D9-2CF4564CCD95}" destId="{5D5A429E-EFAF-480B-88B3-62E8CE4274F2}" srcOrd="9" destOrd="0" presId="urn:microsoft.com/office/officeart/2005/8/layout/process5"/>
    <dgm:cxn modelId="{AC57525C-163B-4347-B537-3727484A5935}" type="presParOf" srcId="{5D5A429E-EFAF-480B-88B3-62E8CE4274F2}" destId="{A608AEF8-0D93-4226-836B-8755B655B512}" srcOrd="0" destOrd="0" presId="urn:microsoft.com/office/officeart/2005/8/layout/process5"/>
    <dgm:cxn modelId="{81587C50-673E-4F60-8DD6-F41CDBAD54DF}" type="presParOf" srcId="{45F01418-435F-4D21-99D9-2CF4564CCD95}" destId="{A3F81532-5EC3-474D-835E-3EED633CD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4EF61CA-D67C-4F68-8708-3399C4667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55F888B6-76CD-4375-B219-BCCBA6F5F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2C66C52-5BBD-41C2-8CDC-DC7FB771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AD8E873E-D415-4AD5-A7F3-9B4144DE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511CD07-BF70-4E29-A58E-3269E3C8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19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9EFAC71-8EA1-4FCA-A408-610F25D3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4910D02C-AC93-4D37-A019-3C8C181E4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0D9B863-F563-45D5-B64D-2FD170E7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88E95FD3-1C6E-4DCF-AD2E-990D09DB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D037C654-226B-4C6D-B4D7-4E85F7AC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3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D10DF2CC-FABA-497B-9AEA-5F39F2474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7998144F-B781-4054-9121-B180D4D68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5248CF97-6E94-4D4C-914C-4E5A4031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01477A65-F045-4925-B83C-002F8743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E6968669-F673-4118-94BB-0D2DD75D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55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BAF4E2C-58D2-4491-A0B4-C6E2F7D2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BB4C2423-2FEE-48CC-A2E0-DD7A6A45F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F02E5BEF-2B64-461C-AC9F-F7ABB0F2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497CB774-7FD9-441D-A94C-34716208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8ADAEC89-E34A-4353-9543-FAE2049C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98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D29A3A8D-66A3-445E-9518-42BB1404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09D52832-1503-4C37-9835-07EA21C9D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52DAD179-C121-4382-9BEF-5F6482CD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53752B05-380E-4BC7-8A88-D0AD977A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9AD1268-70FD-48AB-818B-939F68A9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42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72E6B12-86CD-44E0-A19D-F9F44F71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59CDA93B-D1F2-4E38-9DCD-92FB6C985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C2581029-B750-438F-92C2-36B35695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CD535101-CBA3-4B82-8331-B3C0208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7D94874-09A2-4994-91BF-DA719D2F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96E34BDB-30BD-439E-AD35-8E1F6856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050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AFA5314-61A0-4200-85F5-B6C02633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D88BC884-87AB-47C7-8C68-E894F442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E9FFC775-F6D6-482B-88F1-20C0E81D5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C08A5E5B-30B7-4CF9-A16D-25BD931BD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CBFCDF61-2004-4431-B748-E94C82624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C358611B-1AD7-4F79-86E8-62592554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0A839E4B-55AC-4E67-B232-CC8515C6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2A8EA892-1FEF-4268-8021-E5C3972E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72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07E0D69-08A4-468E-8449-58FD6C7B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E24BC96F-42C4-4325-8320-3743E52E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62D2DCF4-BD64-471B-A6D8-3D86EFF4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68940CE8-262E-4D86-A30B-F57402E0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7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="" xmlns:a16="http://schemas.microsoft.com/office/drawing/2014/main" id="{3749D766-325B-4BB6-8D5D-517912CA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="" xmlns:a16="http://schemas.microsoft.com/office/drawing/2014/main" id="{CA5FDE72-A668-49B7-AACC-94B18871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="" xmlns:a16="http://schemas.microsoft.com/office/drawing/2014/main" id="{66994D99-C12C-4D7D-946E-38508692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81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A04653D-226E-4A28-A298-F58E85F9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2949F11-D04C-4342-BD75-D3984ECC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79A2212E-69AC-4909-8B30-CC2A39F89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BBB6307B-43E1-456C-A012-78EB0FBF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A64F915D-CC6A-4410-9C6E-77484EC1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7B612010-3BCF-429D-A00A-D51F92CD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49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5F95D62-A7A6-4C84-82BE-16517E76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578986A0-04F9-4E1D-863C-1692C9BFB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65616A22-19E2-4B63-B506-1464CB15E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762C3D88-7DDA-4002-8BE1-8F2B4F71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51189B23-71F3-4B96-A397-E2D9C80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45EE09AC-4947-48E5-A8F3-3BFD184D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205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10F7286D-7A9B-4F44-A416-1A1AF240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C9828084-5D08-40C7-A9DB-5BB0F6E1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C068D325-AFD1-46AD-9A85-79838EDC4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09C9-22CC-4287-8FED-D687D17D4ECD}" type="datetimeFigureOut">
              <a:rPr lang="he-IL" smtClean="0"/>
              <a:t>כ"ו/אייר/תש"פ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EB36D82C-0EA3-44FB-B2E7-A00B7E014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715EC4FC-A5B1-4588-94F3-1672E9CBD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0E1D-138F-4FD6-B4DA-C1769AEEFF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40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kef\Downloads\708%20(5)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yda.education.gov.il/files/Pop/0files/lnet/maim/story_html5.html" TargetMode="External"/><Relationship Id="rId2" Type="http://schemas.openxmlformats.org/officeDocument/2006/relationships/hyperlink" Target="http://cms.education.gov.il/EducationCMS/Units/Mazkirut_Pedagogit/Geographya/Bchinot/mikraaLbagrut2012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geography_adam_sviva/meshek-maim-israel/" TargetMode="External"/><Relationship Id="rId3" Type="http://schemas.openxmlformats.org/officeDocument/2006/relationships/hyperlink" Target="http://meyda.education.gov.il/files/Pop/0files/lnet/maim/story_html5.html" TargetMode="External"/><Relationship Id="rId7" Type="http://schemas.openxmlformats.org/officeDocument/2006/relationships/hyperlink" Target="https://www.youtube.com/watch?v=rE5dNqv7yH4" TargetMode="External"/><Relationship Id="rId2" Type="http://schemas.openxmlformats.org/officeDocument/2006/relationships/hyperlink" Target="https://www.slideserve.com/mason-hayden/65068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net.co.il/articles/0,7340,L-4899328,00.html" TargetMode="External"/><Relationship Id="rId5" Type="http://schemas.openxmlformats.org/officeDocument/2006/relationships/hyperlink" Target="https://www.youtube.com/watch?v=j7S3xUBxHaU" TargetMode="External"/><Relationship Id="rId4" Type="http://schemas.openxmlformats.org/officeDocument/2006/relationships/hyperlink" Target="https://www.youtube.com/watch?v=w-EyRt7pmZ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3558546-225F-4AD8-A8CE-613FF4F9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הברז שבים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661C0F95-24E2-43E4-AE71-9CCA29059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" r="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CF774B23-51F1-4C47-9458-66D42D8A4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05" y="3321698"/>
            <a:ext cx="3113513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01F84E4-A42D-4819-95DA-40EB413A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621530C-43DF-4F23-8368-10D600640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B52C51F-6272-4981-973C-324A636F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" y="0"/>
            <a:ext cx="12068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AA2B9E6C-8F26-4B5E-8548-B75C95AE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34" y="1123527"/>
            <a:ext cx="523272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40C84C3-B8F7-4357-86AA-6802421F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ar-JO" sz="5400" dirty="0">
                <a:solidFill>
                  <a:schemeClr val="bg1"/>
                </a:solidFill>
              </a:rPr>
              <a:t/>
            </a:r>
            <a:br>
              <a:rPr lang="ar-JO" sz="5400" dirty="0">
                <a:solidFill>
                  <a:schemeClr val="bg1"/>
                </a:solidFill>
              </a:rPr>
            </a:br>
            <a:r>
              <a:rPr lang="ar-JO" sz="5400" dirty="0">
                <a:solidFill>
                  <a:schemeClr val="bg1"/>
                </a:solidFill>
              </a:rPr>
              <a:t>طاقة إنتاج المياه المحلاة </a:t>
            </a:r>
            <a:r>
              <a:rPr lang="ar-JO" sz="5400" dirty="0" smtClean="0">
                <a:solidFill>
                  <a:schemeClr val="bg1"/>
                </a:solidFill>
              </a:rPr>
              <a:t>وانتاجها الفعلي</a:t>
            </a:r>
            <a:endParaRPr lang="en-US" sz="5400" kern="1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מציין מיקום תוכן 3">
            <a:extLst>
              <a:ext uri="{FF2B5EF4-FFF2-40B4-BE49-F238E27FC236}">
                <a16:creationId xmlns="" xmlns:a16="http://schemas.microsoft.com/office/drawing/2014/main" id="{27369962-7FE0-425A-85B4-8D71566CC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787" y="2509911"/>
            <a:ext cx="8213326" cy="3997637"/>
          </a:xfrm>
          <a:prstGeom prst="rect">
            <a:avLst/>
          </a:prstGeom>
          <a:ln w="127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72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A4B43FB0-AC4B-42CD-AC3D-D3F9CCCA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91" y="643467"/>
            <a:ext cx="90956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3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CA41ED80-70EA-4917-A3A2-3FDB73F0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92" y="1838130"/>
            <a:ext cx="9518237" cy="2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4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49BEE9C6-63E4-46F9-A825-51363D5D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14" y="1123527"/>
            <a:ext cx="745716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138EF64-CE7D-412C-86D8-4C1F03DB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8" y="1730010"/>
            <a:ext cx="9951041" cy="35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558F800-7F4E-420A-951E-DD4FDB8D776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الجوانب البيئية لتحلية المياه</a:t>
            </a:r>
            <a:endParaRPr lang="he-IL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="" xmlns:a16="http://schemas.microsoft.com/office/drawing/2014/main" id="{217057F8-867C-4D86-BFB0-B341F8E93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2833"/>
            <a:ext cx="5157787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الضرر من المنتجات الثانوية وتحلية مياه البحر</a:t>
            </a:r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B5D9BB49-7AD4-4461-B7A1-029E7B3B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821832"/>
            <a:ext cx="5157787" cy="3684588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ar-JO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الضرر بالبيئة المائية كنتيجة للتخلص من المياه المُركزة لتحلية مياه البحر.</a:t>
            </a:r>
            <a:endParaRPr lang="he-IL" sz="3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he-IL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تصريف المياه الكيميائية المختلفة لمياه البحر. </a:t>
            </a:r>
            <a:endParaRPr lang="he-IL" sz="3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استعمال كيماويات ومواد خطرة وخزنها</a:t>
            </a:r>
            <a:endParaRPr lang="he-IL" sz="3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مصافي النفايات</a:t>
            </a:r>
            <a:endParaRPr lang="he-IL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he-IL" b="1" dirty="0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="" xmlns:a16="http://schemas.microsoft.com/office/drawing/2014/main" id="{8A171283-5724-42BC-A0FF-BD6A81FF1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932833"/>
            <a:ext cx="5183188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الضرر بسبب البناء على الشاطئ وضخ المياه</a:t>
            </a:r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1712F666-59A4-4AF9-840E-195B77202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821832"/>
            <a:ext cx="5183188" cy="3684588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endParaRPr lang="he-IL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الضرر بالمساحات المفتوحة والقيم الطبيعية على الشاطئ</a:t>
            </a:r>
            <a:r>
              <a:rPr lang="he-IL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he-IL" sz="3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الضرر بمواقع المناظر الطبيعية, الاثار والتاريخ.</a:t>
            </a:r>
            <a:endParaRPr lang="he-IL" sz="31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he-IL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الضرر بالأنشطة البحرية والمنشئات المائية الاخرى. </a:t>
            </a:r>
            <a:endParaRPr lang="he-IL" sz="31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تأثير القنوات المائية على الحيوانات وبيئتهم.</a:t>
            </a:r>
            <a:endParaRPr lang="he-IL" sz="31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he-IL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الضرر بشبكة المياه بنقطة شفط المياه</a:t>
            </a:r>
            <a:r>
              <a:rPr lang="he-IL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he-IL" sz="3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انتاج مخاطر للضجيج</a:t>
            </a:r>
            <a:endParaRPr lang="he-IL" sz="3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انبعاث ملوثات</a:t>
            </a:r>
            <a:r>
              <a:rPr lang="he-IL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هواء وغازات الاحتباس الحراري من استخدام الطاقة</a:t>
            </a:r>
            <a:endParaRPr lang="he-IL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he-IL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he-IL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46046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>
            <a:extLst>
              <a:ext uri="{FF2B5EF4-FFF2-40B4-BE49-F238E27FC236}">
                <a16:creationId xmlns="" xmlns:a16="http://schemas.microsoft.com/office/drawing/2014/main" id="{CD6AB7D1-C2B3-4224-B60C-652638ACE13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تركيز الاملاح والمواد الكيميائية </a:t>
            </a:r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BFA71EC6-ABE0-4830-8EA5-18265BB97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9% </a:t>
            </a:r>
            <a:r>
              <a:rPr lang="ar-JO" dirty="0" smtClean="0"/>
              <a:t>من كل التلوث البحري للفوسفور يتم تصريفه من مرافق تحلية المياه. </a:t>
            </a:r>
            <a:endParaRPr lang="he-IL" dirty="0" smtClean="0"/>
          </a:p>
          <a:p>
            <a:r>
              <a:rPr lang="ar-JO" dirty="0" smtClean="0"/>
              <a:t>المواد المترشحة ( المغسولة) التي تحتوي على تركيز الحديد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JO" dirty="0" smtClean="0"/>
              <a:t>اسرائيل رائدة بمجال تحلية مياه البحر وما زالت النتائج غير معروفة.</a:t>
            </a:r>
            <a:endParaRPr lang="he-IL" dirty="0" smtClean="0"/>
          </a:p>
          <a:p>
            <a:r>
              <a:rPr lang="ar-JO" dirty="0" smtClean="0"/>
              <a:t>مكاتب الحكومة تطلب من الباحثين فحص:</a:t>
            </a:r>
            <a:r>
              <a:rPr lang="he-IL" dirty="0" smtClean="0"/>
              <a:t> </a:t>
            </a:r>
          </a:p>
          <a:p>
            <a:pPr marL="0" indent="0">
              <a:buNone/>
            </a:pPr>
            <a:r>
              <a:rPr lang="he-IL" dirty="0"/>
              <a:t>1</a:t>
            </a:r>
            <a:r>
              <a:rPr lang="he-IL" dirty="0" smtClean="0"/>
              <a:t>. </a:t>
            </a:r>
            <a:r>
              <a:rPr lang="ar-JO" dirty="0" smtClean="0"/>
              <a:t>كيف تأثر الملوحة على البيئة المائية وعلى بيئة الشاطئ</a:t>
            </a:r>
            <a:r>
              <a:rPr lang="he-IL" dirty="0" smtClean="0"/>
              <a:t>.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2. </a:t>
            </a:r>
            <a:r>
              <a:rPr lang="ar-JO" dirty="0" smtClean="0"/>
              <a:t>ما هو التأثير بنقطة شفط المياه.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864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="" xmlns:a16="http://schemas.microsoft.com/office/drawing/2014/main" id="{B386EAB3-5A6F-4583-B172-E9B3EF8E7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B080C0E-5746-456E-B642-E52B0F494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هل ما زلنا بحاجة لمياه الأمطار؟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676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8414C75-34FA-4684-A1B8-0AED625B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sz="4000" dirty="0" smtClean="0"/>
              <a:t>     </a:t>
            </a:r>
            <a:br>
              <a:rPr lang="ar-JO" sz="4000" dirty="0" smtClean="0"/>
            </a:br>
            <a:r>
              <a:rPr lang="ar-JO" sz="4000" dirty="0" smtClean="0"/>
              <a:t>الأغشية</a:t>
            </a:r>
            <a:r>
              <a:rPr lang="he-IL" sz="4000" dirty="0" smtClean="0"/>
              <a:t> (</a:t>
            </a:r>
            <a:r>
              <a:rPr lang="ar-JO" sz="4000" dirty="0" smtClean="0"/>
              <a:t>المصافي) </a:t>
            </a:r>
            <a:r>
              <a:rPr lang="he-IL" sz="4000" dirty="0" smtClean="0"/>
              <a:t>: </a:t>
            </a:r>
            <a:r>
              <a:rPr lang="ar-JO" sz="4000" dirty="0" smtClean="0"/>
              <a:t>النفايات أو الموارد</a:t>
            </a:r>
            <a:r>
              <a:rPr lang="he-IL" sz="4000" dirty="0"/>
              <a:t/>
            </a:r>
            <a:br>
              <a:rPr lang="he-IL" sz="4000" dirty="0"/>
            </a:br>
            <a:endParaRPr lang="he-IL" sz="4000" dirty="0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="" xmlns:a16="http://schemas.microsoft.com/office/drawing/2014/main" id="{F7CA15B8-F073-4739-8C70-B7AF2936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he-IL" sz="2400" dirty="0" smtClean="0"/>
              <a:t>167,000 </a:t>
            </a:r>
            <a:r>
              <a:rPr lang="ar-JO" sz="2400" dirty="0" smtClean="0"/>
              <a:t>مصفاه مثبتة بمنشئات تحلية المياه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7-10 </a:t>
            </a:r>
            <a:r>
              <a:rPr lang="ar-JO" sz="2400" dirty="0" smtClean="0"/>
              <a:t>سنوات</a:t>
            </a:r>
            <a:r>
              <a:rPr lang="he-IL" sz="2400" dirty="0" smtClean="0"/>
              <a:t>–  </a:t>
            </a:r>
            <a:r>
              <a:rPr lang="ar-JO" sz="2400" dirty="0" smtClean="0"/>
              <a:t>مدة الحياة للمصفاة الجديد</a:t>
            </a:r>
            <a:endParaRPr lang="he-IL" sz="2400" dirty="0"/>
          </a:p>
          <a:p>
            <a:r>
              <a:rPr lang="ar-JO" sz="2400" b="1" dirty="0" smtClean="0">
                <a:highlight>
                  <a:srgbClr val="FFFF00"/>
                </a:highlight>
              </a:rPr>
              <a:t>ماذا نفعل</a:t>
            </a:r>
            <a:r>
              <a:rPr lang="he-IL" sz="2400" b="1" dirty="0" smtClean="0">
                <a:highlight>
                  <a:srgbClr val="FFFF00"/>
                </a:highlight>
              </a:rPr>
              <a:t> </a:t>
            </a:r>
            <a:r>
              <a:rPr lang="ar-JO" sz="2400" b="1" dirty="0" smtClean="0">
                <a:highlight>
                  <a:srgbClr val="FFFF00"/>
                </a:highlight>
              </a:rPr>
              <a:t>بالمصافي التي انهت صلاحيتها</a:t>
            </a:r>
            <a:r>
              <a:rPr lang="he-IL" sz="2400" b="1" dirty="0" smtClean="0">
                <a:highlight>
                  <a:srgbClr val="FFFF00"/>
                </a:highlight>
              </a:rPr>
              <a:t>?</a:t>
            </a:r>
            <a:endParaRPr lang="he-IL" sz="2400" b="1" dirty="0">
              <a:highlight>
                <a:srgbClr val="FFFF00"/>
              </a:highlight>
            </a:endParaRPr>
          </a:p>
          <a:p>
            <a:r>
              <a:rPr lang="ar-JO" sz="2400" dirty="0" smtClean="0"/>
              <a:t>بعض المكونات يتم طحنها</a:t>
            </a:r>
            <a:endParaRPr lang="he-IL" sz="2400" dirty="0"/>
          </a:p>
          <a:p>
            <a:r>
              <a:rPr lang="ar-JO" sz="2400" dirty="0" smtClean="0"/>
              <a:t>غالبية المصافي تدفن بالتربة ويتم طمرها.</a:t>
            </a:r>
            <a:endParaRPr lang="he-IL" sz="2400" dirty="0" smtClean="0"/>
          </a:p>
          <a:p>
            <a:r>
              <a:rPr lang="ar-JO" sz="2400" dirty="0" smtClean="0"/>
              <a:t>الاستيلاء على مساحات مفتوحة, والضرر البيئي</a:t>
            </a:r>
            <a:r>
              <a:rPr lang="he-IL" sz="2400" dirty="0" smtClean="0"/>
              <a:t> </a:t>
            </a:r>
          </a:p>
          <a:p>
            <a:r>
              <a:rPr lang="ar-JO" sz="2400" dirty="0" smtClean="0"/>
              <a:t>من المتوقع أن تزداد الكمية</a:t>
            </a:r>
            <a:r>
              <a:rPr lang="he-IL" sz="2400" dirty="0" smtClean="0"/>
              <a:t>!!!</a:t>
            </a:r>
            <a:endParaRPr lang="he-IL" sz="2400" dirty="0"/>
          </a:p>
          <a:p>
            <a:endParaRPr lang="he-IL" sz="2400" dirty="0"/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B533E8E8-4B55-43AE-8251-97F41B3C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479" y="306909"/>
            <a:ext cx="3242553" cy="2286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E6FAEF57-5BDF-47E7-A43A-69067DA3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2823248"/>
            <a:ext cx="4042410" cy="33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2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F0681B7-46A1-4B3C-92A5-D495F7A247B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تلوث الهواء</a:t>
            </a:r>
            <a:r>
              <a:rPr lang="he-IL" dirty="0" smtClean="0"/>
              <a:t>- </a:t>
            </a:r>
            <a:r>
              <a:rPr lang="ar-JO" dirty="0" smtClean="0"/>
              <a:t>الانبعاثات الناتجة من استخدام الطاقة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567CABDD-1F9D-4DF8-A637-9EAB2801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err="1" smtClean="0"/>
              <a:t>بانتاج</a:t>
            </a:r>
            <a:r>
              <a:rPr lang="ar-JO" dirty="0" smtClean="0"/>
              <a:t> 1 متر مكعب من المياه المحلاة استثمرت 3.5 كيلو واط بالمتوسط. </a:t>
            </a:r>
            <a:endParaRPr lang="he-IL" dirty="0" smtClean="0"/>
          </a:p>
          <a:p>
            <a:r>
              <a:rPr lang="ar-JO" dirty="0" smtClean="0"/>
              <a:t>انتاج 1 كيلو واط يؤدي الى تلوث هواء:</a:t>
            </a:r>
            <a:endParaRPr lang="he-IL" dirty="0"/>
          </a:p>
          <a:p>
            <a:pPr lvl="1"/>
            <a:r>
              <a:rPr lang="ar-JO" dirty="0" smtClean="0"/>
              <a:t>ثاني اكسيد الكبريت</a:t>
            </a:r>
            <a:endParaRPr lang="he-IL" dirty="0"/>
          </a:p>
          <a:p>
            <a:pPr lvl="1"/>
            <a:r>
              <a:rPr lang="ar-JO" dirty="0" smtClean="0"/>
              <a:t>أكاسيد النيتروجين</a:t>
            </a:r>
            <a:endParaRPr lang="he-IL" dirty="0"/>
          </a:p>
          <a:p>
            <a:pPr lvl="1"/>
            <a:r>
              <a:rPr lang="ar-JO" dirty="0" smtClean="0"/>
              <a:t>ثاني اكسيد الكربون</a:t>
            </a:r>
            <a:endParaRPr lang="he-IL" dirty="0"/>
          </a:p>
          <a:p>
            <a:r>
              <a:rPr lang="ar-JO" dirty="0" smtClean="0"/>
              <a:t>التكلفة الخارجية للانبعاثات الصادرة من انتاج الطاقة هي 60.25 </a:t>
            </a:r>
            <a:r>
              <a:rPr lang="ar-JO" dirty="0" err="1" smtClean="0"/>
              <a:t>اغورات</a:t>
            </a:r>
            <a:r>
              <a:rPr lang="ar-JO" dirty="0" smtClean="0"/>
              <a:t> ل 1 متر مكعب مياه محلاة .</a:t>
            </a:r>
            <a:endParaRPr lang="he-IL" dirty="0" smtClean="0"/>
          </a:p>
          <a:p>
            <a:r>
              <a:rPr lang="he-IL" dirty="0" smtClean="0"/>
              <a:t> </a:t>
            </a:r>
            <a:r>
              <a:rPr lang="he-IL" dirty="0" smtClean="0">
                <a:highlight>
                  <a:srgbClr val="FFFF00"/>
                </a:highlight>
              </a:rPr>
              <a:t>352.5 </a:t>
            </a:r>
            <a:r>
              <a:rPr lang="ar-JO" dirty="0" smtClean="0">
                <a:highlight>
                  <a:srgbClr val="FFFF00"/>
                </a:highlight>
              </a:rPr>
              <a:t>مليون</a:t>
            </a:r>
            <a:r>
              <a:rPr lang="he-IL" dirty="0" smtClean="0">
                <a:highlight>
                  <a:srgbClr val="FFFF00"/>
                </a:highlight>
              </a:rPr>
              <a:t> </a:t>
            </a:r>
            <a:r>
              <a:rPr lang="he-IL" dirty="0">
                <a:highlight>
                  <a:srgbClr val="FFFF00"/>
                </a:highlight>
              </a:rPr>
              <a:t>₪ </a:t>
            </a:r>
            <a:r>
              <a:rPr lang="ar-JO" dirty="0" smtClean="0">
                <a:highlight>
                  <a:srgbClr val="FFFF00"/>
                </a:highlight>
              </a:rPr>
              <a:t>لكل</a:t>
            </a:r>
            <a:r>
              <a:rPr lang="he-IL" dirty="0" smtClean="0">
                <a:highlight>
                  <a:srgbClr val="FFFF00"/>
                </a:highlight>
              </a:rPr>
              <a:t> </a:t>
            </a:r>
            <a:r>
              <a:rPr lang="he-IL" dirty="0">
                <a:highlight>
                  <a:srgbClr val="FFFF00"/>
                </a:highlight>
              </a:rPr>
              <a:t>585 </a:t>
            </a:r>
            <a:r>
              <a:rPr lang="ar-JO" dirty="0" smtClean="0">
                <a:highlight>
                  <a:srgbClr val="FFFF00"/>
                </a:highlight>
              </a:rPr>
              <a:t>متر مكعب مياه محلاة بكل سنة</a:t>
            </a:r>
            <a:r>
              <a:rPr lang="he-IL" dirty="0" smtClean="0">
                <a:highlight>
                  <a:srgbClr val="FFFF00"/>
                </a:highlight>
              </a:rPr>
              <a:t>.</a:t>
            </a:r>
            <a:endParaRPr lang="he-IL" dirty="0"/>
          </a:p>
          <a:p>
            <a:r>
              <a:rPr lang="ar-JO" dirty="0" smtClean="0"/>
              <a:t>تحلية المياه تستهلك الكثير من الطاقة</a:t>
            </a:r>
            <a:r>
              <a:rPr lang="he-IL" dirty="0" smtClean="0"/>
              <a:t>!!!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859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8001343-2E7C-442C-BD6F-EAF12787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ar-JO" sz="4400" dirty="0" smtClean="0"/>
              <a:t>القدرة على مواجهة التحديات والمخاطر</a:t>
            </a:r>
            <a:endParaRPr lang="he-IL" sz="4400" dirty="0"/>
          </a:p>
        </p:txBody>
      </p:sp>
      <p:cxnSp>
        <p:nvCxnSpPr>
          <p:cNvPr id="13" name="Straight Connector 8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7CE93273-A73A-4C26-85F9-BD7D05F1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24" y="2682425"/>
            <a:ext cx="5406458" cy="308707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1E49C3B-D29C-4F8C-99D2-427600D2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4" y="2682433"/>
            <a:ext cx="4921230" cy="3651254"/>
          </a:xfrm>
        </p:spPr>
        <p:txBody>
          <a:bodyPr>
            <a:normAutofit/>
          </a:bodyPr>
          <a:lstStyle/>
          <a:p>
            <a:r>
              <a:rPr lang="he-IL" sz="1800" b="1" dirty="0"/>
              <a:t>80% </a:t>
            </a:r>
            <a:r>
              <a:rPr lang="ar-JO" sz="1800" b="1" dirty="0" smtClean="0"/>
              <a:t>من مياه الشرب والصناعة في اسرائيل تُصنع بمنشئات تحلية مياه البحر – هذا الوضع يؤدي الى الارتباط.</a:t>
            </a:r>
            <a:endParaRPr lang="he-IL" sz="1800" b="1" dirty="0"/>
          </a:p>
          <a:p>
            <a:r>
              <a:rPr lang="ar-JO" sz="1800" b="1" dirty="0" smtClean="0">
                <a:highlight>
                  <a:srgbClr val="FFFF00"/>
                </a:highlight>
              </a:rPr>
              <a:t>الخطر من تلوث البحر </a:t>
            </a:r>
            <a:r>
              <a:rPr lang="he-IL" sz="1800" b="1" dirty="0" smtClean="0">
                <a:highlight>
                  <a:srgbClr val="FFFF00"/>
                </a:highlight>
              </a:rPr>
              <a:t>– </a:t>
            </a:r>
            <a:r>
              <a:rPr lang="ar-JO" sz="1800" b="1" dirty="0" smtClean="0">
                <a:highlight>
                  <a:srgbClr val="FFFF00"/>
                </a:highlight>
              </a:rPr>
              <a:t>أمثلة بين السنوات</a:t>
            </a:r>
            <a:r>
              <a:rPr lang="he-IL" sz="1800" b="1" dirty="0" smtClean="0">
                <a:highlight>
                  <a:srgbClr val="FFFF00"/>
                </a:highlight>
              </a:rPr>
              <a:t> </a:t>
            </a:r>
            <a:r>
              <a:rPr lang="he-IL" sz="1800" b="1" dirty="0">
                <a:highlight>
                  <a:srgbClr val="FFFF00"/>
                </a:highlight>
              </a:rPr>
              <a:t>2016-2017</a:t>
            </a:r>
          </a:p>
          <a:p>
            <a:r>
              <a:rPr lang="ar-JO" sz="1500" dirty="0" smtClean="0"/>
              <a:t>تلوث البحر بسبب تصريف </a:t>
            </a:r>
            <a:r>
              <a:rPr lang="ar-JO" sz="1500" u="sng" dirty="0" smtClean="0"/>
              <a:t>النفايات السائلة </a:t>
            </a:r>
            <a:r>
              <a:rPr lang="ar-JO" sz="1500" dirty="0" smtClean="0"/>
              <a:t>لوادي الصرار أدت الى توقيف المُنشأ بوادي الصرار </a:t>
            </a:r>
            <a:endParaRPr lang="he-IL" sz="1500" dirty="0" smtClean="0"/>
          </a:p>
          <a:p>
            <a:r>
              <a:rPr lang="ar-JO" sz="1500" dirty="0" smtClean="0"/>
              <a:t>تلوث البحر نتيجة لخلل بمركز تنقية  مياه الصرف الصحي </a:t>
            </a:r>
            <a:r>
              <a:rPr lang="he-IL" sz="1500" dirty="0" smtClean="0"/>
              <a:t> </a:t>
            </a:r>
            <a:r>
              <a:rPr lang="ar-JO" sz="1500" dirty="0" smtClean="0"/>
              <a:t>بغزة ادى الى خلل منشأة التحلية </a:t>
            </a:r>
            <a:r>
              <a:rPr lang="ar-JO" sz="1500" dirty="0" err="1" smtClean="0"/>
              <a:t>بأشكلون</a:t>
            </a:r>
            <a:r>
              <a:rPr lang="ar-JO" sz="1500" dirty="0" smtClean="0"/>
              <a:t>.</a:t>
            </a:r>
            <a:endParaRPr lang="he-IL" sz="1500" dirty="0"/>
          </a:p>
          <a:p>
            <a:r>
              <a:rPr lang="ar-JO" sz="1500" dirty="0" smtClean="0"/>
              <a:t>تلوث البحر نتيجة </a:t>
            </a:r>
            <a:r>
              <a:rPr lang="ar-JO" sz="1500" u="sng" dirty="0" smtClean="0"/>
              <a:t>تلوث النفط </a:t>
            </a:r>
            <a:r>
              <a:rPr lang="he-IL" sz="1500" dirty="0"/>
              <a:t> </a:t>
            </a:r>
            <a:r>
              <a:rPr lang="ar-JO" sz="1500" dirty="0" smtClean="0"/>
              <a:t>بمنطقة </a:t>
            </a:r>
            <a:r>
              <a:rPr lang="ar-JO" sz="1500" dirty="0" err="1" smtClean="0"/>
              <a:t>الكريوت</a:t>
            </a:r>
            <a:r>
              <a:rPr lang="ar-JO" sz="1500" dirty="0" smtClean="0"/>
              <a:t> أدت الى توقف مصنع تحلية المياه بقرية مساريك. </a:t>
            </a:r>
            <a:endParaRPr lang="he-IL" sz="1500" dirty="0" smtClean="0"/>
          </a:p>
          <a:p>
            <a:r>
              <a:rPr lang="ar-JO" sz="1500" u="sng" dirty="0" smtClean="0"/>
              <a:t>تسرب النفط </a:t>
            </a:r>
            <a:r>
              <a:rPr lang="he-IL" sz="1500" dirty="0" smtClean="0"/>
              <a:t> </a:t>
            </a:r>
            <a:r>
              <a:rPr lang="ar-JO" sz="1500" dirty="0" smtClean="0"/>
              <a:t>بمنطقة محطة القوة </a:t>
            </a:r>
            <a:r>
              <a:rPr lang="ar-JO" sz="1500" dirty="0" err="1" smtClean="0"/>
              <a:t>بأشدود</a:t>
            </a:r>
            <a:r>
              <a:rPr lang="ar-JO" sz="1500" dirty="0" smtClean="0"/>
              <a:t> أنتجت بقعة نفط والذي أدى الى توقف منشأة تحلية المياه </a:t>
            </a:r>
            <a:r>
              <a:rPr lang="ar-JO" sz="1500" dirty="0" err="1" smtClean="0"/>
              <a:t>بأشدود</a:t>
            </a:r>
            <a:r>
              <a:rPr lang="ar-JO" sz="1500" dirty="0" smtClean="0"/>
              <a:t>, </a:t>
            </a:r>
            <a:r>
              <a:rPr lang="ar-JO" sz="1500" dirty="0" err="1" smtClean="0"/>
              <a:t>بلماحيم</a:t>
            </a:r>
            <a:r>
              <a:rPr lang="ar-JO" sz="1500" dirty="0" smtClean="0"/>
              <a:t> والصرار.  </a:t>
            </a:r>
            <a:endParaRPr lang="he-IL" sz="1500" dirty="0"/>
          </a:p>
        </p:txBody>
      </p:sp>
    </p:spTree>
    <p:extLst>
      <p:ext uri="{BB962C8B-B14F-4D97-AF65-F5344CB8AC3E}">
        <p14:creationId xmlns:p14="http://schemas.microsoft.com/office/powerpoint/2010/main" val="159845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F9F2B7E-ACF2-4CB9-9976-C29850B0B4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الارتباط بمنشئات تحلية المياه</a:t>
            </a:r>
            <a:r>
              <a:rPr lang="he-IL" dirty="0" smtClean="0"/>
              <a:t>– </a:t>
            </a:r>
            <a:r>
              <a:rPr lang="ar-JO" dirty="0" smtClean="0"/>
              <a:t>ما هي المخاطر</a:t>
            </a:r>
            <a:r>
              <a:rPr lang="he-IL" dirty="0" smtClean="0"/>
              <a:t>?</a:t>
            </a:r>
            <a:endParaRPr lang="he-IL" dirty="0"/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="" xmlns:a16="http://schemas.microsoft.com/office/drawing/2014/main" id="{F999FC94-95D4-43F6-9EA5-C93534567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87818"/>
              </p:ext>
            </p:extLst>
          </p:nvPr>
        </p:nvGraphicFramePr>
        <p:xfrm>
          <a:off x="1560352" y="2068140"/>
          <a:ext cx="3355597" cy="416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71B69C-D570-4E04-87D6-EC083CA51EE4}"/>
              </a:ext>
            </a:extLst>
          </p:cNvPr>
          <p:cNvSpPr txBox="1"/>
          <p:nvPr/>
        </p:nvSpPr>
        <p:spPr>
          <a:xfrm>
            <a:off x="5760438" y="1981376"/>
            <a:ext cx="518719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tx1"/>
                </a:solidFill>
              </a:rPr>
              <a:t>42% </a:t>
            </a:r>
            <a:r>
              <a:rPr lang="ar-JO" sz="2400" b="1" dirty="0" smtClean="0">
                <a:solidFill>
                  <a:schemeClr val="tx1"/>
                </a:solidFill>
              </a:rPr>
              <a:t>من كمية المياه العذبة لجميع الاحتياجات تتوفر بمنشئات التحلية</a:t>
            </a:r>
            <a:endParaRPr lang="he-IL" sz="2400" dirty="0">
              <a:solidFill>
                <a:schemeClr val="tx1"/>
              </a:solidFill>
            </a:endParaRPr>
          </a:p>
          <a:p>
            <a:r>
              <a:rPr lang="he-IL" sz="2400" b="1" dirty="0">
                <a:solidFill>
                  <a:schemeClr val="tx1"/>
                </a:solidFill>
              </a:rPr>
              <a:t>80% </a:t>
            </a:r>
            <a:r>
              <a:rPr lang="ar-JO" sz="2400" b="1" dirty="0" smtClean="0">
                <a:solidFill>
                  <a:schemeClr val="tx1"/>
                </a:solidFill>
              </a:rPr>
              <a:t>من كمية المياه لاستعمالات بيتية وصناعية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5E5530-1215-4CDD-95EA-0BEB87D4FFC8}"/>
              </a:ext>
            </a:extLst>
          </p:cNvPr>
          <p:cNvSpPr txBox="1"/>
          <p:nvPr/>
        </p:nvSpPr>
        <p:spPr>
          <a:xfrm>
            <a:off x="5833145" y="4580389"/>
            <a:ext cx="5114488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400" dirty="0" smtClean="0">
                <a:solidFill>
                  <a:schemeClr val="tx1"/>
                </a:solidFill>
              </a:rPr>
              <a:t>الخلاصة</a:t>
            </a:r>
            <a:r>
              <a:rPr lang="he-IL" sz="2400" dirty="0" smtClean="0">
                <a:solidFill>
                  <a:schemeClr val="tx1"/>
                </a:solidFill>
              </a:rPr>
              <a:t>: </a:t>
            </a:r>
            <a:endParaRPr lang="he-IL" sz="2400" dirty="0">
              <a:solidFill>
                <a:schemeClr val="tx1"/>
              </a:solidFill>
            </a:endParaRPr>
          </a:p>
          <a:p>
            <a:r>
              <a:rPr lang="ar-JO" sz="3200" b="1" dirty="0" smtClean="0">
                <a:solidFill>
                  <a:schemeClr val="tx1"/>
                </a:solidFill>
              </a:rPr>
              <a:t>على اسرائيل تقليص الارتباط بمنشئات تحلية المياه.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F9F2B7E-ACF2-4CB9-9976-C29850B0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كيف نقلص الارتباط بمنشئات تحلية المياه</a:t>
            </a:r>
            <a:r>
              <a:rPr lang="he-IL" dirty="0" smtClean="0"/>
              <a:t>?</a:t>
            </a:r>
            <a:endParaRPr lang="he-IL" dirty="0"/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="" xmlns:a16="http://schemas.microsoft.com/office/drawing/2014/main" id="{5C827620-BF30-42A7-9430-655371EDC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041212"/>
              </p:ext>
            </p:extLst>
          </p:nvPr>
        </p:nvGraphicFramePr>
        <p:xfrm>
          <a:off x="3078410" y="1783680"/>
          <a:ext cx="60351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678FF1-C5EB-4D81-A754-1202ACD90F6F}"/>
              </a:ext>
            </a:extLst>
          </p:cNvPr>
          <p:cNvSpPr txBox="1"/>
          <p:nvPr/>
        </p:nvSpPr>
        <p:spPr>
          <a:xfrm>
            <a:off x="939568" y="1565321"/>
            <a:ext cx="1308682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1200" b="1" dirty="0" smtClean="0"/>
              <a:t>مصادر المياه السطحية:</a:t>
            </a:r>
            <a:endParaRPr lang="he-IL" sz="1200" dirty="0"/>
          </a:p>
          <a:p>
            <a:r>
              <a:rPr lang="ar-JO" sz="1200" dirty="0" smtClean="0"/>
              <a:t>المياه الجارية على الارض وتصل للأنهار, وللبحيرات.</a:t>
            </a:r>
            <a:endParaRPr lang="he-IL" sz="1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120792-A708-496C-B6A0-75DD3FB9DB15}"/>
              </a:ext>
            </a:extLst>
          </p:cNvPr>
          <p:cNvSpPr txBox="1"/>
          <p:nvPr/>
        </p:nvSpPr>
        <p:spPr>
          <a:xfrm>
            <a:off x="939568" y="3042190"/>
            <a:ext cx="130868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1200" b="1" dirty="0" smtClean="0"/>
              <a:t>المياه الجوفية:</a:t>
            </a:r>
          </a:p>
          <a:p>
            <a:r>
              <a:rPr lang="ar-JO" sz="1200" dirty="0" smtClean="0"/>
              <a:t>مياه الامطار التي تنفذ الى داخل الارض حتى وصولهم لطبقة صخور غير نفاذة, وتتجمع عليها.</a:t>
            </a:r>
            <a:endParaRPr lang="he-IL" sz="1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EFFAFD-F4F8-46E5-AB37-80FAB471233E}"/>
              </a:ext>
            </a:extLst>
          </p:cNvPr>
          <p:cNvSpPr txBox="1"/>
          <p:nvPr/>
        </p:nvSpPr>
        <p:spPr>
          <a:xfrm>
            <a:off x="10102056" y="1103198"/>
            <a:ext cx="1308682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1200" b="1" dirty="0" smtClean="0"/>
              <a:t>طبقات المياه الجوفية (</a:t>
            </a:r>
            <a:r>
              <a:rPr lang="ar-JO" sz="1200" b="1" dirty="0" err="1" smtClean="0"/>
              <a:t>اكوفير</a:t>
            </a:r>
            <a:r>
              <a:rPr lang="ar-JO" sz="1200" b="1" dirty="0" smtClean="0"/>
              <a:t>)</a:t>
            </a:r>
            <a:r>
              <a:rPr lang="he-IL" sz="1200" dirty="0" smtClean="0"/>
              <a:t>:</a:t>
            </a:r>
            <a:endParaRPr lang="he-IL" sz="1200" dirty="0"/>
          </a:p>
          <a:p>
            <a:r>
              <a:rPr lang="ar-JO" sz="1200" dirty="0"/>
              <a:t>طبقة رطبة من صخور نفاذية محملة بالمياه أو من مواد غير مجمعة </a:t>
            </a:r>
            <a:r>
              <a:rPr lang="ar-JO" sz="1200" dirty="0" smtClean="0"/>
              <a:t>موجودة </a:t>
            </a:r>
            <a:r>
              <a:rPr lang="ar-JO" sz="1200" dirty="0"/>
              <a:t>تحت سطح الأرض ويمكن أن تستخرج منها مياه جوفية باستخدام بئر ماء للاستفادة </a:t>
            </a:r>
            <a:r>
              <a:rPr lang="ar-JO" sz="1200" dirty="0" smtClean="0"/>
              <a:t>منها.</a:t>
            </a:r>
            <a:endParaRPr lang="he-IL" sz="1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67F721-D85F-4AEA-89B3-0097867B9DC8}"/>
              </a:ext>
            </a:extLst>
          </p:cNvPr>
          <p:cNvSpPr txBox="1"/>
          <p:nvPr/>
        </p:nvSpPr>
        <p:spPr>
          <a:xfrm>
            <a:off x="939568" y="4893604"/>
            <a:ext cx="130868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1200" b="1" dirty="0" smtClean="0"/>
              <a:t>المياه المعالجة:</a:t>
            </a:r>
            <a:endParaRPr lang="he-IL" sz="1200" dirty="0"/>
          </a:p>
          <a:p>
            <a:r>
              <a:rPr lang="ar-JO" sz="1200" dirty="0" smtClean="0"/>
              <a:t>المياه العادمة (مياه الصرف الصحي) التي مرت بعملية تطهير والتي تُستعمل لري المزروعات وللصناعة.</a:t>
            </a:r>
            <a:endParaRPr lang="he-IL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9E888F-6DBD-45B5-919F-94197C616826}"/>
              </a:ext>
            </a:extLst>
          </p:cNvPr>
          <p:cNvSpPr txBox="1"/>
          <p:nvPr/>
        </p:nvSpPr>
        <p:spPr>
          <a:xfrm>
            <a:off x="10102056" y="4893604"/>
            <a:ext cx="130868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1200" b="1" dirty="0" smtClean="0"/>
              <a:t>المياه الهامشية</a:t>
            </a:r>
            <a:r>
              <a:rPr lang="he-IL" sz="1200" dirty="0" smtClean="0"/>
              <a:t>:</a:t>
            </a:r>
            <a:endParaRPr lang="he-IL" sz="1200" dirty="0"/>
          </a:p>
          <a:p>
            <a:r>
              <a:rPr lang="ar-JO" sz="1200" dirty="0" smtClean="0"/>
              <a:t>كل انواع المياه الهامشية</a:t>
            </a:r>
            <a:r>
              <a:rPr lang="he-IL" sz="1200" dirty="0" smtClean="0"/>
              <a:t>– </a:t>
            </a:r>
            <a:r>
              <a:rPr lang="ar-JO" sz="1200" dirty="0" smtClean="0"/>
              <a:t>المياه المستصلحة مياه الفيضانات المياه المالحة ... </a:t>
            </a:r>
            <a:endParaRPr lang="he-IL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E508A8-EEC9-497B-AD44-1523F1D70233}"/>
              </a:ext>
            </a:extLst>
          </p:cNvPr>
          <p:cNvSpPr txBox="1"/>
          <p:nvPr/>
        </p:nvSpPr>
        <p:spPr>
          <a:xfrm>
            <a:off x="10102056" y="3411521"/>
            <a:ext cx="1308682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1200" b="1" dirty="0" smtClean="0"/>
              <a:t>المياه العذبة</a:t>
            </a:r>
            <a:r>
              <a:rPr lang="he-IL" sz="1200" dirty="0" smtClean="0"/>
              <a:t>:</a:t>
            </a:r>
            <a:endParaRPr lang="he-IL" sz="1200" dirty="0"/>
          </a:p>
          <a:p>
            <a:r>
              <a:rPr lang="ar-JO" sz="1200" dirty="0" smtClean="0"/>
              <a:t>مياه جودتها جيدة </a:t>
            </a:r>
            <a:r>
              <a:rPr lang="he-IL" sz="1200" dirty="0" smtClean="0"/>
              <a:t> </a:t>
            </a:r>
            <a:r>
              <a:rPr lang="ar-JO" sz="1200" dirty="0" smtClean="0"/>
              <a:t>صالحة للشرب او لأي استعمال اخر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24781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DF87DC1-1D4D-4EB7-9CAF-1DB22629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من المتوقع ازدياد الطلب على المياه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709108-D140-44FF-A07D-BE8EB32E2608}"/>
              </a:ext>
            </a:extLst>
          </p:cNvPr>
          <p:cNvSpPr txBox="1"/>
          <p:nvPr/>
        </p:nvSpPr>
        <p:spPr>
          <a:xfrm>
            <a:off x="6199463" y="2132010"/>
            <a:ext cx="5394121" cy="31393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b="1" u="sng" dirty="0" smtClean="0">
                <a:solidFill>
                  <a:schemeClr val="tx1"/>
                </a:solidFill>
              </a:rPr>
              <a:t>مشاكل وأخطار</a:t>
            </a:r>
            <a:r>
              <a:rPr lang="he-IL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ar-JO" dirty="0" smtClean="0">
                <a:solidFill>
                  <a:schemeClr val="tx1"/>
                </a:solidFill>
              </a:rPr>
              <a:t>ماذا يحدث اذا بقي فائض من المياه المنقية؟ </a:t>
            </a:r>
          </a:p>
          <a:p>
            <a:r>
              <a:rPr lang="ar-JO" dirty="0" smtClean="0">
                <a:solidFill>
                  <a:schemeClr val="tx1"/>
                </a:solidFill>
              </a:rPr>
              <a:t>هل تنقية المياه مُجدية اقتصادياً؟</a:t>
            </a:r>
          </a:p>
          <a:p>
            <a:r>
              <a:rPr lang="ar-JO" b="1" u="sng" dirty="0" smtClean="0">
                <a:solidFill>
                  <a:schemeClr val="tx1"/>
                </a:solidFill>
              </a:rPr>
              <a:t>تأثيرات بيئية وصحية للري بمياه النفايات السائلة</a:t>
            </a:r>
          </a:p>
          <a:p>
            <a:pPr marL="285750" indent="-285750"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بالمياه التي تمر بعملية التنقية يوجد فضائل من الادوية, هرمونات و منتجات استهلاكية شخصية أخرى.</a:t>
            </a:r>
          </a:p>
          <a:p>
            <a:pPr marL="285750" indent="-285750">
              <a:buFontTx/>
              <a:buChar char="-"/>
            </a:pPr>
            <a:r>
              <a:rPr lang="ar-JO" dirty="0" smtClean="0">
                <a:solidFill>
                  <a:schemeClr val="tx1"/>
                </a:solidFill>
              </a:rPr>
              <a:t>تغلغل الملوثات لمصادر المياه الطبيعية</a:t>
            </a:r>
            <a:endParaRPr lang="he-IL" dirty="0">
              <a:solidFill>
                <a:schemeClr val="tx1"/>
              </a:solidFill>
            </a:endParaRPr>
          </a:p>
          <a:p>
            <a:endParaRPr lang="he-IL" dirty="0" smtClean="0">
              <a:solidFill>
                <a:schemeClr val="tx1"/>
              </a:solidFill>
            </a:endParaRPr>
          </a:p>
          <a:p>
            <a:r>
              <a:rPr lang="ar-JO" b="1" u="sng" dirty="0" smtClean="0">
                <a:solidFill>
                  <a:schemeClr val="tx1"/>
                </a:solidFill>
              </a:rPr>
              <a:t>يجب أن نستمر بالمراقبة والبحث</a:t>
            </a:r>
            <a:endParaRPr lang="he-IL" b="1" u="sng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he-IL" dirty="0">
              <a:solidFill>
                <a:schemeClr val="tx1"/>
              </a:solidFill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="" xmlns:a16="http://schemas.microsoft.com/office/drawing/2014/main" id="{AD3666B9-065A-4D44-9ED7-85A677C1D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701408"/>
              </p:ext>
            </p:extLst>
          </p:nvPr>
        </p:nvGraphicFramePr>
        <p:xfrm>
          <a:off x="481435" y="2013358"/>
          <a:ext cx="5614565" cy="420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78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6155B9F-9E21-4807-B9FA-60D2CE6C82C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/>
              <a:t>ما هي التحديات المتوقع أن تواجهها اسرائيل بعد قرار تحلية المياه؟ </a:t>
            </a:r>
            <a:endParaRPr lang="he-IL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="" xmlns:a16="http://schemas.microsoft.com/office/drawing/2014/main" id="{FA73DD11-FDBB-422C-87F7-73E76626F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176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1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AC6F62-36B5-409A-A07C-43FAB43FCC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تركيز منشئات تحلية المياه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636C39E-3F55-4789-8F12-5D980896F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highlight>
                  <a:srgbClr val="FFFF00"/>
                </a:highlight>
              </a:rPr>
              <a:t>3</a:t>
            </a:r>
            <a:r>
              <a:rPr lang="ar-JO" dirty="0" smtClean="0">
                <a:highlight>
                  <a:srgbClr val="FFFF00"/>
                </a:highlight>
              </a:rPr>
              <a:t>3 منشئات توفر 67% من مياه التحلية وتملكها شركة واحدة. </a:t>
            </a:r>
            <a:endParaRPr lang="he-IL" dirty="0" smtClean="0">
              <a:highlight>
                <a:srgbClr val="FFFF00"/>
              </a:highlight>
            </a:endParaRPr>
          </a:p>
          <a:p>
            <a:r>
              <a:rPr lang="ar-JO" u="sng" dirty="0" smtClean="0"/>
              <a:t>ما هي المشكلة؟</a:t>
            </a:r>
            <a:endParaRPr lang="he-IL" u="sng" dirty="0" smtClean="0"/>
          </a:p>
          <a:p>
            <a:r>
              <a:rPr lang="he-IL" dirty="0" smtClean="0"/>
              <a:t> </a:t>
            </a:r>
            <a:r>
              <a:rPr lang="ar-JO" dirty="0" smtClean="0"/>
              <a:t>وجود مورد أساسي ومهم بأيدي القليل من الايدي الخاصة!!!</a:t>
            </a:r>
          </a:p>
          <a:p>
            <a:r>
              <a:rPr lang="ar-JO" dirty="0" smtClean="0"/>
              <a:t>شركات خاصة تُسيطر على العلم والتكنولوجيا !!!</a:t>
            </a:r>
          </a:p>
          <a:p>
            <a:r>
              <a:rPr lang="ar-JO" dirty="0" smtClean="0"/>
              <a:t>ذات الشركات تسيطر على موارد المياه والطاقة !!!</a:t>
            </a:r>
          </a:p>
          <a:p>
            <a:r>
              <a:rPr lang="ar-JO" dirty="0" smtClean="0"/>
              <a:t>يعطيهم قوة كبيرة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4006383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EADB971-ECE6-4785-B267-77AC62BC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8" y="365125"/>
            <a:ext cx="10515600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القوة المالية لشركات تحلية المياه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339FD9C3-D7BC-41F4-BC5A-DA471CE1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غالبية منشئات التحلية بُنيت بتعاون بين الدولة والشركات الخاصة .</a:t>
            </a:r>
          </a:p>
          <a:p>
            <a:r>
              <a:rPr lang="ar-JO" dirty="0" smtClean="0"/>
              <a:t>توفر الحكومة شبكة أمان عن طريق تأمين شراء المياه المحلاة بسعر مُحدد مسبقاً.</a:t>
            </a:r>
          </a:p>
          <a:p>
            <a:r>
              <a:rPr lang="ar-JO" dirty="0" smtClean="0"/>
              <a:t>تتعهد الحكومة بتعويض الشركات عن كل ملم مكعب من المياه المحلاة التي لم تُباع اذا طُلب من المصانع تقليص كمية المياه المُنتجة.</a:t>
            </a:r>
          </a:p>
          <a:p>
            <a:r>
              <a:rPr lang="ar-JO" dirty="0" smtClean="0"/>
              <a:t>اراضي منشئات تحلية المياه تابعة للدولة – يُرخص ثمن المياه</a:t>
            </a:r>
          </a:p>
          <a:p>
            <a:r>
              <a:rPr lang="ar-JO" dirty="0" smtClean="0"/>
              <a:t>لشركات مياه التحلية يوجد </a:t>
            </a:r>
            <a:r>
              <a:rPr lang="ar-JO" dirty="0" err="1" smtClean="0"/>
              <a:t>صيانات</a:t>
            </a:r>
            <a:r>
              <a:rPr lang="ar-JO" dirty="0" smtClean="0"/>
              <a:t> للكهرباء ومجموعات الغاز الطبيعي – يُرخص ثمن المياه.</a:t>
            </a:r>
            <a:endParaRPr lang="he-IL" dirty="0" smtClean="0"/>
          </a:p>
          <a:p>
            <a:r>
              <a:rPr lang="ar-JO" dirty="0" smtClean="0">
                <a:highlight>
                  <a:srgbClr val="FFFF00"/>
                </a:highlight>
              </a:rPr>
              <a:t>من المهم المحافظة على قوة مالية لشركات تحلية المياه بسبب الارتباط بهن.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18755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D8BB0D3-BAD7-4DA3-8098-ED891E00CA7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الحصانة مقابل التحديات والمخاطر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0035E0C-DEF7-4DC7-BE29-31D8584C6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highlight>
                  <a:srgbClr val="FFFF00"/>
                </a:highlight>
              </a:rPr>
              <a:t>ماذا يجب ان نعمل لنحافظ على الحصانة الوطنية بموضوع المياه؟</a:t>
            </a:r>
            <a:endParaRPr lang="ar-JO" dirty="0">
              <a:highlight>
                <a:srgbClr val="FFFF00"/>
              </a:highlight>
            </a:endParaRPr>
          </a:p>
          <a:p>
            <a:r>
              <a:rPr lang="ar-JO" dirty="0" smtClean="0">
                <a:highlight>
                  <a:srgbClr val="FFFF00"/>
                </a:highlight>
              </a:rPr>
              <a:t>زيادة منشئات تحلية المياه.</a:t>
            </a:r>
            <a:endParaRPr lang="he-IL" dirty="0"/>
          </a:p>
          <a:p>
            <a:r>
              <a:rPr lang="ar-JO" dirty="0" smtClean="0"/>
              <a:t>يجب تنظيم الطلب للمياه بذكاء</a:t>
            </a:r>
            <a:endParaRPr lang="he-IL" dirty="0" smtClean="0"/>
          </a:p>
          <a:p>
            <a:r>
              <a:rPr lang="ar-JO" dirty="0" smtClean="0"/>
              <a:t>التربية والشرح لاستعمال ذا جودة وتوفير</a:t>
            </a:r>
            <a:endParaRPr lang="he-IL" dirty="0"/>
          </a:p>
          <a:p>
            <a:r>
              <a:rPr lang="ar-JO" dirty="0" smtClean="0"/>
              <a:t>المياه وفقاً لكميتها </a:t>
            </a:r>
            <a:endParaRPr lang="he-IL" dirty="0" smtClean="0"/>
          </a:p>
          <a:p>
            <a:r>
              <a:rPr lang="ar-JO" dirty="0" smtClean="0"/>
              <a:t>الاشراف والمراقبة بموضوع تلوث مصادر المياه السطحية والجوفية.</a:t>
            </a:r>
            <a:endParaRPr lang="he-IL" dirty="0" smtClean="0"/>
          </a:p>
          <a:p>
            <a:r>
              <a:rPr lang="he-IL" dirty="0" smtClean="0"/>
              <a:t> </a:t>
            </a:r>
            <a:r>
              <a:rPr lang="ar-JO" dirty="0" smtClean="0"/>
              <a:t>المحافظة وترميم طبقات المياه الجوفية </a:t>
            </a:r>
            <a:r>
              <a:rPr lang="he-IL" dirty="0" smtClean="0"/>
              <a:t>– </a:t>
            </a:r>
            <a:r>
              <a:rPr lang="ar-JO" dirty="0" smtClean="0"/>
              <a:t>طبقات المياه الطبيعية </a:t>
            </a:r>
            <a:r>
              <a:rPr lang="ar-JO" dirty="0" err="1" smtClean="0"/>
              <a:t>باسرائيل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46695471-FB78-4C21-AA5D-8110F26C4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3" b="78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054A52F-9184-45E2-B2FF-298B902A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ar-JO" sz="4000" dirty="0" smtClean="0"/>
              <a:t>تحلية المياه </a:t>
            </a:r>
            <a:r>
              <a:rPr lang="ar-JO" sz="4000" dirty="0" err="1" smtClean="0"/>
              <a:t>باسرائيل</a:t>
            </a:r>
            <a:endParaRPr lang="he-IL" sz="40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B0E713D-DAFF-4A71-BF74-2E38402D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191677"/>
          </a:xfrm>
        </p:spPr>
        <p:txBody>
          <a:bodyPr>
            <a:normAutofit fontScale="62500" lnSpcReduction="20000"/>
          </a:bodyPr>
          <a:lstStyle/>
          <a:p>
            <a:r>
              <a:rPr lang="ar-JO" sz="1500" dirty="0" smtClean="0"/>
              <a:t>شرائح عرض مرافقة للمقالة</a:t>
            </a:r>
            <a:endParaRPr lang="he-IL" sz="1500" dirty="0"/>
          </a:p>
          <a:p>
            <a:r>
              <a:rPr lang="he-IL" sz="1500" dirty="0">
                <a:hlinkClick r:id="rId3"/>
              </a:rPr>
              <a:t>התפלת מי ים – חוסן, אתגרים </a:t>
            </a:r>
            <a:r>
              <a:rPr lang="he-IL" sz="1500" dirty="0" smtClean="0">
                <a:hlinkClick r:id="rId3"/>
              </a:rPr>
              <a:t>וסיכונים</a:t>
            </a:r>
            <a:endParaRPr lang="he-IL" sz="1500" dirty="0" smtClean="0"/>
          </a:p>
          <a:p>
            <a:r>
              <a:rPr lang="ar-JO" sz="1800" dirty="0"/>
              <a:t>تحلية مياه البحر - وقاية، تحديات ومخاطر</a:t>
            </a:r>
            <a:endParaRPr lang="he-IL" sz="2600" dirty="0"/>
          </a:p>
          <a:p>
            <a:r>
              <a:rPr lang="he-IL" sz="1500" dirty="0"/>
              <a:t>ד"ר </a:t>
            </a:r>
            <a:r>
              <a:rPr lang="he-IL" sz="1500" dirty="0" err="1"/>
              <a:t>סיניה</a:t>
            </a:r>
            <a:r>
              <a:rPr lang="he-IL" sz="1500" dirty="0"/>
              <a:t> נתניהו, המדענית הראשית, המשרד להגנת הסביבה.</a:t>
            </a:r>
          </a:p>
          <a:p>
            <a:r>
              <a:rPr lang="he-IL" sz="1500" dirty="0"/>
              <a:t>(מתוך אקולוגיה וסביבה 2017: 8(4): 38-47)</a:t>
            </a:r>
            <a:endParaRPr lang="he-IL" sz="5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7DE70FF-4018-4B33-B109-C3BA8C12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للتلخيص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9CD06DAC-B411-4A4F-AF1C-78298495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JO" dirty="0" smtClean="0"/>
              <a:t>اسرائيل مستعدة للتعامل مع النقص بالمياه من ناحية تكنولوجية.</a:t>
            </a:r>
            <a:endParaRPr lang="he-IL" dirty="0"/>
          </a:p>
          <a:p>
            <a:r>
              <a:rPr lang="ar-JO" dirty="0" smtClean="0"/>
              <a:t>تحلية المياه تحد وتقلص من الفجوات بالطلب. </a:t>
            </a:r>
            <a:endParaRPr lang="he-IL" dirty="0" smtClean="0"/>
          </a:p>
          <a:p>
            <a:r>
              <a:rPr lang="ar-JO" dirty="0" smtClean="0"/>
              <a:t>يجب ملائمة الاحتياجات الزراعية للظروف الجديدة</a:t>
            </a:r>
            <a:endParaRPr lang="he-IL" dirty="0" smtClean="0"/>
          </a:p>
          <a:p>
            <a:r>
              <a:rPr lang="ar-JO" dirty="0" smtClean="0"/>
              <a:t>اسرائيل مرتبطة بمصانع تحلية المياه </a:t>
            </a:r>
            <a:endParaRPr lang="he-IL" dirty="0" smtClean="0"/>
          </a:p>
          <a:p>
            <a:r>
              <a:rPr lang="ar-JO" dirty="0" smtClean="0"/>
              <a:t>منشئات تحلية المياه مكشوفة لمخاطر أمنية, بيئية, اقتصادية</a:t>
            </a:r>
            <a:endParaRPr lang="he-IL" dirty="0" smtClean="0"/>
          </a:p>
          <a:p>
            <a:r>
              <a:rPr lang="ar-JO" dirty="0" smtClean="0"/>
              <a:t>هنالك قلق من الاهمال والعلاج الخاطئ بمصادر المياه الطبيعية </a:t>
            </a:r>
            <a:endParaRPr lang="he-IL" dirty="0" smtClean="0"/>
          </a:p>
          <a:p>
            <a:r>
              <a:rPr lang="ar-JO" dirty="0" smtClean="0"/>
              <a:t>يجب الاستثمار بالرصد البيئي والصحي طول الوقت ( للبحر ومصادر المياه المختلفة)</a:t>
            </a:r>
            <a:endParaRPr lang="he-IL" dirty="0" smtClean="0"/>
          </a:p>
          <a:p>
            <a:r>
              <a:rPr lang="ar-JO" dirty="0" smtClean="0"/>
              <a:t>الاستثمار بالأبحاث والتطوير بمجال تحليه المياه لصالح تقليص الاضرار البيئية</a:t>
            </a:r>
            <a:r>
              <a:rPr lang="he-IL" dirty="0" smtClean="0"/>
              <a:t> </a:t>
            </a:r>
          </a:p>
          <a:p>
            <a:r>
              <a:rPr lang="ar-JO" dirty="0" smtClean="0"/>
              <a:t>المتابعة بتربية الاستهلاك الفعال وتوفير المياه ومنع تلوث مصادر المياه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671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7581358-ACE2-4374-8FED-1D151FE5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ماذا يوجد بالعارضة؟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13D59E5-CAB1-41B1-BE02-D5FF0C8C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الرابط للمقال باللغة العبرية </a:t>
            </a:r>
            <a:r>
              <a:rPr lang="he-IL" dirty="0" smtClean="0"/>
              <a:t>- </a:t>
            </a:r>
            <a:r>
              <a:rPr lang="he-IL" dirty="0">
                <a:hlinkClick r:id="rId2"/>
              </a:rPr>
              <a:t>התפלת מי ים – חוסן, אתגרים וסיכונים</a:t>
            </a:r>
            <a:endParaRPr lang="he-IL" dirty="0"/>
          </a:p>
          <a:p>
            <a:r>
              <a:rPr lang="ar-JO" dirty="0" smtClean="0"/>
              <a:t>فعالية لتعليم الموضوع </a:t>
            </a:r>
            <a:r>
              <a:rPr lang="he-IL" dirty="0" smtClean="0"/>
              <a:t>– </a:t>
            </a:r>
            <a:r>
              <a:rPr lang="he-IL" dirty="0">
                <a:hlinkClick r:id="rId3"/>
              </a:rPr>
              <a:t>הקטלוג החינוכי התפלת מים</a:t>
            </a:r>
            <a:r>
              <a:rPr lang="he-IL" dirty="0"/>
              <a:t> - </a:t>
            </a:r>
            <a:r>
              <a:rPr lang="he-IL" dirty="0">
                <a:highlight>
                  <a:srgbClr val="FFFF00"/>
                </a:highlight>
              </a:rPr>
              <a:t>מומלצת</a:t>
            </a:r>
          </a:p>
          <a:p>
            <a:r>
              <a:rPr lang="ar-JO" dirty="0" smtClean="0">
                <a:highlight>
                  <a:srgbClr val="FFFF00"/>
                </a:highlight>
              </a:rPr>
              <a:t>تحليل المقال</a:t>
            </a:r>
            <a:r>
              <a:rPr lang="he-IL" dirty="0" smtClean="0">
                <a:highlight>
                  <a:srgbClr val="FFFF00"/>
                </a:highlight>
              </a:rPr>
              <a:t>– </a:t>
            </a:r>
            <a:r>
              <a:rPr lang="ar-JO" dirty="0" smtClean="0">
                <a:highlight>
                  <a:srgbClr val="FFFF00"/>
                </a:highlight>
              </a:rPr>
              <a:t>نقاط مهمة</a:t>
            </a:r>
            <a:endParaRPr lang="he-IL" dirty="0">
              <a:highlight>
                <a:srgbClr val="FFFF00"/>
              </a:highlight>
            </a:endParaRPr>
          </a:p>
          <a:p>
            <a:r>
              <a:rPr lang="ar-JO" dirty="0" smtClean="0">
                <a:highlight>
                  <a:srgbClr val="FFFF00"/>
                </a:highlight>
              </a:rPr>
              <a:t>مصطلحات بموضوع المياه</a:t>
            </a:r>
            <a:endParaRPr lang="he-IL" dirty="0">
              <a:highlight>
                <a:srgbClr val="FFFF00"/>
              </a:highlight>
            </a:endParaRPr>
          </a:p>
          <a:p>
            <a:r>
              <a:rPr lang="ar-JO" dirty="0" smtClean="0"/>
              <a:t>معلومات اخرى عن تحلية المياه في اسرائيل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46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D131B2A-83CD-4B87-8416-8EBC6BA8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مادة تعليمية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916BBB4-6793-43E5-AB70-285ADC14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JO" dirty="0" smtClean="0">
                <a:hlinkClick r:id="rId2"/>
              </a:rPr>
              <a:t>شريحة عرض – ما هي تحلية المياه</a:t>
            </a:r>
            <a:r>
              <a:rPr lang="he-IL" dirty="0" smtClean="0"/>
              <a:t> </a:t>
            </a:r>
            <a:r>
              <a:rPr lang="he-IL" dirty="0"/>
              <a:t>– </a:t>
            </a:r>
            <a:r>
              <a:rPr lang="ar-JO" dirty="0" smtClean="0"/>
              <a:t>مشاهدة شرائح العرض فقط بالشرائح الملائمة للافتتاحية ولنهاية الوحدة.</a:t>
            </a:r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 </a:t>
            </a:r>
            <a:r>
              <a:rPr lang="ar-JO" dirty="0" smtClean="0">
                <a:highlight>
                  <a:srgbClr val="FFFF00"/>
                </a:highlight>
              </a:rPr>
              <a:t>مفضل فعالية لتعليم الموضوع</a:t>
            </a:r>
            <a:r>
              <a:rPr lang="he-IL" dirty="0" smtClean="0"/>
              <a:t>– </a:t>
            </a:r>
            <a:r>
              <a:rPr lang="he-IL" dirty="0">
                <a:hlinkClick r:id="rId3"/>
              </a:rPr>
              <a:t>הקטלוג החינוכי התפלת מים</a:t>
            </a:r>
            <a:r>
              <a:rPr lang="he-IL" dirty="0"/>
              <a:t> – </a:t>
            </a:r>
            <a:r>
              <a:rPr lang="ar-JO" dirty="0" smtClean="0"/>
              <a:t>توصية</a:t>
            </a:r>
            <a:r>
              <a:rPr lang="he-IL" dirty="0" smtClean="0"/>
              <a:t>: </a:t>
            </a:r>
            <a:r>
              <a:rPr lang="ar-JO" dirty="0" smtClean="0"/>
              <a:t>قوموا </a:t>
            </a:r>
            <a:r>
              <a:rPr lang="ar-JO" dirty="0" err="1" smtClean="0"/>
              <a:t>باداء</a:t>
            </a:r>
            <a:r>
              <a:rPr lang="ar-JO" dirty="0" smtClean="0"/>
              <a:t> كل الفعاليات المقترحة المرتبطة بتحلية المياه</a:t>
            </a:r>
            <a:r>
              <a:rPr lang="he-IL" dirty="0" smtClean="0"/>
              <a:t>.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ar-JO" dirty="0" smtClean="0"/>
              <a:t>افلام عن الموضوع</a:t>
            </a:r>
            <a:r>
              <a:rPr lang="he-IL" dirty="0" smtClean="0"/>
              <a:t>:</a:t>
            </a:r>
            <a:endParaRPr lang="he-IL" dirty="0"/>
          </a:p>
          <a:p>
            <a:pPr lvl="1"/>
            <a:r>
              <a:rPr lang="he-IL" dirty="0">
                <a:hlinkClick r:id="rId4"/>
              </a:rPr>
              <a:t>ביקור באתר התפלת מים מליחים</a:t>
            </a:r>
            <a:r>
              <a:rPr lang="he-IL" dirty="0"/>
              <a:t> (מופיע בפעילות של הקטלוג החינוכי)</a:t>
            </a:r>
          </a:p>
          <a:p>
            <a:pPr lvl="1"/>
            <a:r>
              <a:rPr lang="he-IL" dirty="0">
                <a:hlinkClick r:id="rId5"/>
              </a:rPr>
              <a:t>מקורות - התפלת מים בישראל 2012</a:t>
            </a:r>
            <a:r>
              <a:rPr lang="he-IL" dirty="0"/>
              <a:t> (מופיע בפעילות של הקטלוג החינוכי)</a:t>
            </a:r>
          </a:p>
          <a:p>
            <a:pPr lvl="1"/>
            <a:r>
              <a:rPr lang="he-IL" dirty="0">
                <a:hlinkClick r:id="rId6"/>
              </a:rPr>
              <a:t>מתקן התפלה כפר </a:t>
            </a:r>
            <a:r>
              <a:rPr lang="he-IL" dirty="0" err="1">
                <a:hlinkClick r:id="rId6"/>
              </a:rPr>
              <a:t>מסריק</a:t>
            </a:r>
            <a:endParaRPr lang="he-IL" dirty="0"/>
          </a:p>
          <a:p>
            <a:pPr marL="457200" lvl="1" indent="0">
              <a:buNone/>
            </a:pPr>
            <a:r>
              <a:rPr lang="he-IL" dirty="0">
                <a:hlinkClick r:id="rId7"/>
              </a:rPr>
              <a:t>סרטון המפרט ומסביר את המאמר – 20 דקות</a:t>
            </a:r>
            <a:r>
              <a:rPr lang="he-IL" dirty="0"/>
              <a:t> – מומלץ לתת לתלמידים כסיכום או ללמידה של המורה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להרחבות:</a:t>
            </a:r>
            <a:r>
              <a:rPr lang="en-US" dirty="0"/>
              <a:t> </a:t>
            </a:r>
            <a:r>
              <a:rPr lang="he-IL" dirty="0">
                <a:hlinkClick r:id="rId8"/>
              </a:rPr>
              <a:t>קישור לקטלוג החינוכי – משק המים בישראל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81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56C3F4-83B1-4F51-AB98-99FA56F6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ar-JO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تحليل المقال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1FB4F090-458A-4450-9846-A8CE86B5D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ar-JO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النقاط المركزية 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7D36273A-6878-482E-B702-1FD463E8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" r="2753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639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C2D5FC2-CE92-4250-99BA-31D8540508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ما هي أسباب نقص المياه في إسرائيل؟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56A11DFD-CA04-410F-A79D-B26E4B86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حالات الجفاف </a:t>
            </a:r>
            <a:r>
              <a:rPr lang="he-IL" dirty="0" smtClean="0"/>
              <a:t>–  </a:t>
            </a:r>
            <a:r>
              <a:rPr lang="ar-JO" dirty="0" smtClean="0"/>
              <a:t>انخفاض نسبة الرواسب السنوية والتغييرات المناخية.</a:t>
            </a:r>
            <a:endParaRPr lang="he-IL" dirty="0" smtClean="0"/>
          </a:p>
          <a:p>
            <a:r>
              <a:rPr lang="he-IL" dirty="0" smtClean="0"/>
              <a:t> </a:t>
            </a:r>
            <a:r>
              <a:rPr lang="ar-JO" dirty="0" smtClean="0"/>
              <a:t>الافراط بالضخ</a:t>
            </a:r>
            <a:r>
              <a:rPr lang="he-IL" dirty="0" smtClean="0"/>
              <a:t>- </a:t>
            </a:r>
            <a:r>
              <a:rPr lang="ar-JO" dirty="0" smtClean="0"/>
              <a:t>انخفاض كميات المياه بالمجمعات الطبيعية.</a:t>
            </a:r>
            <a:endParaRPr lang="he-IL" dirty="0" smtClean="0"/>
          </a:p>
          <a:p>
            <a:r>
              <a:rPr lang="he-IL" dirty="0" smtClean="0"/>
              <a:t> </a:t>
            </a:r>
            <a:r>
              <a:rPr lang="ar-JO" dirty="0" smtClean="0"/>
              <a:t>تمليح المياه الجوفية</a:t>
            </a:r>
            <a:r>
              <a:rPr lang="he-IL" dirty="0" smtClean="0"/>
              <a:t>- </a:t>
            </a:r>
            <a:r>
              <a:rPr lang="ar-JO" dirty="0" smtClean="0"/>
              <a:t>دخول مياه البحر </a:t>
            </a:r>
            <a:r>
              <a:rPr lang="ar-JO" dirty="0" err="1" smtClean="0"/>
              <a:t>للاكويفير</a:t>
            </a:r>
            <a:endParaRPr lang="he-IL" dirty="0"/>
          </a:p>
          <a:p>
            <a:r>
              <a:rPr lang="ar-JO" dirty="0" smtClean="0"/>
              <a:t>انخفاض جودة المياه في القنوات (المياه الجوفية) نتيجة التلوث من مصادر مختلفة: 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 </a:t>
            </a:r>
            <a:r>
              <a:rPr lang="ar-JO" dirty="0" smtClean="0"/>
              <a:t>مياه الصرف الصحي ومواقع النفايات</a:t>
            </a:r>
            <a:r>
              <a:rPr lang="he-IL" dirty="0" smtClean="0"/>
              <a:t>, </a:t>
            </a:r>
            <a:r>
              <a:rPr lang="ar-JO" dirty="0" smtClean="0"/>
              <a:t>تلوث زراعي</a:t>
            </a:r>
            <a:r>
              <a:rPr lang="he-IL" dirty="0" smtClean="0"/>
              <a:t>, </a:t>
            </a:r>
            <a:r>
              <a:rPr lang="ar-JO" dirty="0" smtClean="0"/>
              <a:t>تلوث صناعي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3600" b="1" dirty="0"/>
              <a:t>							</a:t>
            </a:r>
            <a:r>
              <a:rPr lang="ar-JO" sz="3600" b="1" dirty="0" smtClean="0">
                <a:highlight>
                  <a:srgbClr val="FFFF00"/>
                </a:highlight>
              </a:rPr>
              <a:t>ماذا يمكننا ان نعمل</a:t>
            </a:r>
            <a:r>
              <a:rPr lang="he-IL" sz="3600" b="1" dirty="0" smtClean="0">
                <a:highlight>
                  <a:srgbClr val="FFFF00"/>
                </a:highlight>
              </a:rPr>
              <a:t>?</a:t>
            </a:r>
            <a:endParaRPr lang="he-IL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32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93CAFEC9-1C96-40F7-AB9E-0D14D611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3683"/>
            <a:ext cx="6891187" cy="2945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5493CFF-E43B-4B10-ACE1-C8A1246629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9545965-E580-4EBE-A88B-918ADDE5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anchor="b">
            <a:normAutofit/>
          </a:bodyPr>
          <a:lstStyle/>
          <a:p>
            <a:r>
              <a:rPr lang="ar-JO" sz="4400" dirty="0" smtClean="0">
                <a:solidFill>
                  <a:schemeClr val="bg1"/>
                </a:solidFill>
              </a:rPr>
              <a:t>قرار الحكومة</a:t>
            </a:r>
            <a:r>
              <a:rPr lang="he-IL" sz="4400" dirty="0" smtClean="0">
                <a:solidFill>
                  <a:schemeClr val="bg1"/>
                </a:solidFill>
              </a:rPr>
              <a:t>: </a:t>
            </a:r>
            <a:r>
              <a:rPr lang="ar-JO" sz="4400" dirty="0" smtClean="0">
                <a:solidFill>
                  <a:schemeClr val="bg1"/>
                </a:solidFill>
              </a:rPr>
              <a:t>انشاء مرافق لتحلية المياه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5E8B698-5A58-4000-ADB2-BBBDF821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649" y="3358608"/>
            <a:ext cx="3045883" cy="2831273"/>
          </a:xfrm>
        </p:spPr>
        <p:txBody>
          <a:bodyPr>
            <a:normAutofit/>
          </a:bodyPr>
          <a:lstStyle/>
          <a:p>
            <a:r>
              <a:rPr lang="ar-JO" sz="1500" dirty="0" smtClean="0">
                <a:solidFill>
                  <a:schemeClr val="bg1"/>
                </a:solidFill>
              </a:rPr>
              <a:t>قررت دولة اسرائيل عام 1999 اقامة منشئات للتحلية على طول شاطئ البحر الابيض المتوسط.</a:t>
            </a:r>
            <a:endParaRPr lang="he-IL" sz="1500" dirty="0" smtClean="0">
              <a:solidFill>
                <a:schemeClr val="bg1"/>
              </a:solidFill>
            </a:endParaRPr>
          </a:p>
          <a:p>
            <a:r>
              <a:rPr lang="ar-JO" sz="1500" dirty="0" smtClean="0">
                <a:solidFill>
                  <a:schemeClr val="bg1"/>
                </a:solidFill>
              </a:rPr>
              <a:t>المنشئات التي أُقيمت حررت اسرائيل من الاعتماد على مصادر المياه الطبيعية.</a:t>
            </a:r>
            <a:r>
              <a:rPr lang="he-IL" sz="1500" dirty="0" smtClean="0">
                <a:solidFill>
                  <a:schemeClr val="bg1"/>
                </a:solidFill>
              </a:rPr>
              <a:t> </a:t>
            </a:r>
          </a:p>
          <a:p>
            <a:r>
              <a:rPr lang="ar-JO" sz="1500" dirty="0" smtClean="0">
                <a:solidFill>
                  <a:schemeClr val="bg1"/>
                </a:solidFill>
              </a:rPr>
              <a:t>حل للتغيرات بالمناخ والجفاف المتوقع استمراره وتأثيره على كمية الرواسب. </a:t>
            </a:r>
            <a:endParaRPr lang="he-I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FDABB7F-E0B3-47D5-81C0-0FC99505D63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ما هي الفائدة من انتاج المياه</a:t>
            </a:r>
            <a:r>
              <a:rPr lang="he-IL" dirty="0" smtClean="0"/>
              <a:t>? 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100A9DF-1C1C-4F39-8129-BF35EBE2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>
                <a:highlight>
                  <a:srgbClr val="FFFF00"/>
                </a:highlight>
              </a:rPr>
              <a:t>الادارة الفعالة والمرنة لقطاع المياه. </a:t>
            </a:r>
            <a:endParaRPr lang="he-IL" dirty="0">
              <a:highlight>
                <a:srgbClr val="FFFF00"/>
              </a:highlight>
            </a:endParaRPr>
          </a:p>
          <a:p>
            <a:r>
              <a:rPr lang="ar-JO" dirty="0" smtClean="0"/>
              <a:t>تلبية </a:t>
            </a:r>
            <a:r>
              <a:rPr lang="ar-JO" dirty="0"/>
              <a:t>الاحتياجات المائية لمختلف </a:t>
            </a:r>
            <a:r>
              <a:rPr lang="ar-JO" dirty="0" smtClean="0"/>
              <a:t>المستهلكين</a:t>
            </a:r>
          </a:p>
          <a:p>
            <a:endParaRPr lang="he-IL" dirty="0"/>
          </a:p>
          <a:p>
            <a:pPr lvl="1"/>
            <a:r>
              <a:rPr lang="ar-JO" sz="2800" dirty="0" smtClean="0"/>
              <a:t>المدى العام بالمدينة</a:t>
            </a:r>
            <a:endParaRPr lang="he-IL" sz="2800" dirty="0"/>
          </a:p>
          <a:p>
            <a:pPr lvl="1"/>
            <a:r>
              <a:rPr lang="ar-JO" sz="2800" dirty="0" smtClean="0"/>
              <a:t>الاحتياجات البيتية</a:t>
            </a:r>
            <a:endParaRPr lang="he-IL" sz="2800" dirty="0"/>
          </a:p>
          <a:p>
            <a:pPr lvl="1"/>
            <a:r>
              <a:rPr lang="ar-JO" sz="2800" dirty="0" smtClean="0"/>
              <a:t>الصناعة</a:t>
            </a:r>
            <a:endParaRPr lang="he-IL" sz="2800" dirty="0"/>
          </a:p>
          <a:p>
            <a:pPr lvl="1"/>
            <a:r>
              <a:rPr lang="ar-JO" sz="2800" dirty="0" smtClean="0"/>
              <a:t>الزراعة</a:t>
            </a:r>
            <a:endParaRPr lang="he-IL" sz="2800" dirty="0"/>
          </a:p>
          <a:p>
            <a:pPr lvl="1"/>
            <a:r>
              <a:rPr lang="ar-JO" sz="2800" dirty="0" smtClean="0"/>
              <a:t>الطبيعة</a:t>
            </a:r>
            <a:endParaRPr lang="he-IL" sz="2800" dirty="0"/>
          </a:p>
          <a:p>
            <a:pPr lvl="1"/>
            <a:r>
              <a:rPr lang="ar-JO" sz="2800" dirty="0" smtClean="0"/>
              <a:t>الدول المجاورة ( الاردن)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571305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1372</Words>
  <Application>Microsoft Office PowerPoint</Application>
  <PresentationFormat>מותאם אישית</PresentationFormat>
  <Paragraphs>178</Paragraphs>
  <Slides>30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ערכת נושא Office</vt:lpstr>
      <vt:lpstr>הברז שבים</vt:lpstr>
      <vt:lpstr>هل ما زلنا بحاجة لمياه الأمطار؟</vt:lpstr>
      <vt:lpstr>تحلية المياه باسرائيل</vt:lpstr>
      <vt:lpstr>ماذا يوجد بالعارضة؟</vt:lpstr>
      <vt:lpstr>مادة تعليمية</vt:lpstr>
      <vt:lpstr>تحليل المقال</vt:lpstr>
      <vt:lpstr>ما هي أسباب نقص المياه في إسرائيل؟</vt:lpstr>
      <vt:lpstr>قرار الحكومة: انشاء مرافق لتحلية المياه</vt:lpstr>
      <vt:lpstr>ما هي الفائدة من انتاج المياه? </vt:lpstr>
      <vt:lpstr>מצגת של PowerPoint</vt:lpstr>
      <vt:lpstr>מצגת של PowerPoint</vt:lpstr>
      <vt:lpstr> طاقة إنتاج المياه المحلاة وانتاجها الفعلي</vt:lpstr>
      <vt:lpstr>מצגת של PowerPoint</vt:lpstr>
      <vt:lpstr>מצגת של PowerPoint</vt:lpstr>
      <vt:lpstr>מצגת של PowerPoint</vt:lpstr>
      <vt:lpstr>מצגת של PowerPoint</vt:lpstr>
      <vt:lpstr>الجوانب البيئية لتحلية المياه</vt:lpstr>
      <vt:lpstr>تركيز الاملاح والمواد الكيميائية </vt:lpstr>
      <vt:lpstr>מצגת של PowerPoint</vt:lpstr>
      <vt:lpstr>      الأغشية (المصافي) : النفايات أو الموارد </vt:lpstr>
      <vt:lpstr>تلوث الهواء- الانبعاثات الناتجة من استخدام الطاقة</vt:lpstr>
      <vt:lpstr>القدرة على مواجهة التحديات والمخاطر</vt:lpstr>
      <vt:lpstr>الارتباط بمنشئات تحلية المياه– ما هي المخاطر?</vt:lpstr>
      <vt:lpstr>كيف نقلص الارتباط بمنشئات تحلية المياه?</vt:lpstr>
      <vt:lpstr>من المتوقع ازدياد الطلب على المياه</vt:lpstr>
      <vt:lpstr>ما هي التحديات المتوقع أن تواجهها اسرائيل بعد قرار تحلية المياه؟ </vt:lpstr>
      <vt:lpstr>تركيز منشئات تحلية المياه</vt:lpstr>
      <vt:lpstr>القوة المالية لشركات تحلية المياه</vt:lpstr>
      <vt:lpstr>الحصانة مقابل التحديات والمخاطر</vt:lpstr>
      <vt:lpstr>للتلخيص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הברז שבים</dc:title>
  <dc:creator>rakefet h.s</dc:creator>
  <cp:lastModifiedBy>USER</cp:lastModifiedBy>
  <cp:revision>56</cp:revision>
  <dcterms:created xsi:type="dcterms:W3CDTF">2019-11-04T19:58:53Z</dcterms:created>
  <dcterms:modified xsi:type="dcterms:W3CDTF">2020-05-20T05:40:46Z</dcterms:modified>
</cp:coreProperties>
</file>